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4"/>
    <p:sldMasterId id="2147483731" r:id="rId5"/>
  </p:sldMasterIdLst>
  <p:notesMasterIdLst>
    <p:notesMasterId r:id="rId35"/>
  </p:notesMasterIdLst>
  <p:sldIdLst>
    <p:sldId id="319" r:id="rId6"/>
    <p:sldId id="338" r:id="rId7"/>
    <p:sldId id="339" r:id="rId8"/>
    <p:sldId id="280" r:id="rId9"/>
    <p:sldId id="281" r:id="rId10"/>
    <p:sldId id="321" r:id="rId11"/>
    <p:sldId id="320" r:id="rId12"/>
    <p:sldId id="337" r:id="rId13"/>
    <p:sldId id="283" r:id="rId14"/>
    <p:sldId id="334" r:id="rId15"/>
    <p:sldId id="293" r:id="rId16"/>
    <p:sldId id="284" r:id="rId17"/>
    <p:sldId id="285" r:id="rId18"/>
    <p:sldId id="286" r:id="rId19"/>
    <p:sldId id="287" r:id="rId20"/>
    <p:sldId id="289" r:id="rId21"/>
    <p:sldId id="305" r:id="rId22"/>
    <p:sldId id="290" r:id="rId23"/>
    <p:sldId id="291" r:id="rId24"/>
    <p:sldId id="340" r:id="rId25"/>
    <p:sldId id="310" r:id="rId26"/>
    <p:sldId id="326" r:id="rId27"/>
    <p:sldId id="327" r:id="rId28"/>
    <p:sldId id="330" r:id="rId29"/>
    <p:sldId id="328" r:id="rId30"/>
    <p:sldId id="329" r:id="rId31"/>
    <p:sldId id="335" r:id="rId32"/>
    <p:sldId id="336" r:id="rId33"/>
    <p:sldId id="323" r:id="rId34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2EA2"/>
    <a:srgbClr val="FF0000"/>
    <a:srgbClr val="800080"/>
    <a:srgbClr val="FFFFFF"/>
    <a:srgbClr val="65238D"/>
    <a:srgbClr val="DDE9FA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03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ía Laura Castelazo Díaz Leal" userId="80ae6be9-e908-456c-8dcb-0657671aeccb" providerId="ADAL" clId="{2058D07B-C260-4E18-8611-3BEDBA7A2E9D}"/>
    <pc:docChg chg="modSld">
      <pc:chgData name="María Laura Castelazo Díaz Leal" userId="80ae6be9-e908-456c-8dcb-0657671aeccb" providerId="ADAL" clId="{2058D07B-C260-4E18-8611-3BEDBA7A2E9D}" dt="2020-06-30T23:58:44.612" v="18" actId="1076"/>
      <pc:docMkLst>
        <pc:docMk/>
      </pc:docMkLst>
      <pc:sldChg chg="modSp mod">
        <pc:chgData name="María Laura Castelazo Díaz Leal" userId="80ae6be9-e908-456c-8dcb-0657671aeccb" providerId="ADAL" clId="{2058D07B-C260-4E18-8611-3BEDBA7A2E9D}" dt="2020-06-30T23:57:59.770" v="12" actId="20577"/>
        <pc:sldMkLst>
          <pc:docMk/>
          <pc:sldMk cId="976361491" sldId="293"/>
        </pc:sldMkLst>
        <pc:spChg chg="mod">
          <ac:chgData name="María Laura Castelazo Díaz Leal" userId="80ae6be9-e908-456c-8dcb-0657671aeccb" providerId="ADAL" clId="{2058D07B-C260-4E18-8611-3BEDBA7A2E9D}" dt="2020-06-30T23:57:59.770" v="12" actId="20577"/>
          <ac:spMkLst>
            <pc:docMk/>
            <pc:sldMk cId="976361491" sldId="293"/>
            <ac:spMk id="3" creationId="{00000000-0000-0000-0000-000000000000}"/>
          </ac:spMkLst>
        </pc:spChg>
      </pc:sldChg>
      <pc:sldChg chg="modSp mod">
        <pc:chgData name="María Laura Castelazo Díaz Leal" userId="80ae6be9-e908-456c-8dcb-0657671aeccb" providerId="ADAL" clId="{2058D07B-C260-4E18-8611-3BEDBA7A2E9D}" dt="2020-06-30T23:58:44.612" v="18" actId="1076"/>
        <pc:sldMkLst>
          <pc:docMk/>
          <pc:sldMk cId="3888510006" sldId="303"/>
        </pc:sldMkLst>
        <pc:spChg chg="mod">
          <ac:chgData name="María Laura Castelazo Díaz Leal" userId="80ae6be9-e908-456c-8dcb-0657671aeccb" providerId="ADAL" clId="{2058D07B-C260-4E18-8611-3BEDBA7A2E9D}" dt="2020-06-30T23:58:44.612" v="18" actId="1076"/>
          <ac:spMkLst>
            <pc:docMk/>
            <pc:sldMk cId="3888510006" sldId="303"/>
            <ac:spMk id="14" creationId="{00000000-0000-0000-0000-000000000000}"/>
          </ac:spMkLst>
        </pc:spChg>
      </pc:sldChg>
      <pc:sldChg chg="modSp mod">
        <pc:chgData name="María Laura Castelazo Díaz Leal" userId="80ae6be9-e908-456c-8dcb-0657671aeccb" providerId="ADAL" clId="{2058D07B-C260-4E18-8611-3BEDBA7A2E9D}" dt="2020-06-30T23:52:00.582" v="1" actId="1076"/>
        <pc:sldMkLst>
          <pc:docMk/>
          <pc:sldMk cId="1356112673" sldId="305"/>
        </pc:sldMkLst>
        <pc:spChg chg="mod">
          <ac:chgData name="María Laura Castelazo Díaz Leal" userId="80ae6be9-e908-456c-8dcb-0657671aeccb" providerId="ADAL" clId="{2058D07B-C260-4E18-8611-3BEDBA7A2E9D}" dt="2020-06-30T23:52:00.582" v="1" actId="1076"/>
          <ac:spMkLst>
            <pc:docMk/>
            <pc:sldMk cId="1356112673" sldId="305"/>
            <ac:spMk id="10" creationId="{00000000-0000-0000-0000-000000000000}"/>
          </ac:spMkLst>
        </pc:spChg>
      </pc:sldChg>
      <pc:sldChg chg="modSp mod">
        <pc:chgData name="María Laura Castelazo Díaz Leal" userId="80ae6be9-e908-456c-8dcb-0657671aeccb" providerId="ADAL" clId="{2058D07B-C260-4E18-8611-3BEDBA7A2E9D}" dt="2020-06-30T23:53:50.311" v="11" actId="20577"/>
        <pc:sldMkLst>
          <pc:docMk/>
          <pc:sldMk cId="1854506237" sldId="327"/>
        </pc:sldMkLst>
        <pc:spChg chg="mod">
          <ac:chgData name="María Laura Castelazo Díaz Leal" userId="80ae6be9-e908-456c-8dcb-0657671aeccb" providerId="ADAL" clId="{2058D07B-C260-4E18-8611-3BEDBA7A2E9D}" dt="2020-06-30T23:53:50.311" v="11" actId="20577"/>
          <ac:spMkLst>
            <pc:docMk/>
            <pc:sldMk cId="1854506237" sldId="327"/>
            <ac:spMk id="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245CE4-7C87-4CEA-839C-E08B405C23EF}" type="datetimeFigureOut">
              <a:rPr lang="es-MX" smtClean="0"/>
              <a:t>12/08/2020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4C0068-29B8-4DA3-85EE-1F7052EF394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4307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230539-2DDC-455B-93F3-47F201DC49DD}" type="slidenum">
              <a:rPr lang="es-MX" smtClean="0"/>
              <a:t>13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35710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230539-2DDC-455B-93F3-47F201DC49DD}" type="slidenum">
              <a:rPr lang="es-MX" smtClean="0"/>
              <a:t>19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36546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F6516-BFE9-4CC3-92CA-5E384FF63ABC}" type="datetimeFigureOut">
              <a:rPr lang="es-MX" smtClean="0"/>
              <a:t>12/08/2020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77891-6288-4302-A7DA-B5F78DC9F76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86495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6E99F-52F8-4BC2-BCDC-DB25FE2058A9}" type="datetimeFigureOut">
              <a:rPr lang="es-MX" smtClean="0"/>
              <a:t>12/08/2020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F90EA-2B0A-4B0C-95D5-531C7C7270CB}" type="slidenum">
              <a:rPr lang="es-MX" smtClean="0"/>
              <a:t>‹Nº›</a:t>
            </a:fld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3"/>
            <a:ext cx="12192000" cy="6857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817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6E99F-52F8-4BC2-BCDC-DB25FE2058A9}" type="datetimeFigureOut">
              <a:rPr lang="es-MX" smtClean="0"/>
              <a:t>12/08/2020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F90EA-2B0A-4B0C-95D5-531C7C7270CB}" type="slidenum">
              <a:rPr lang="es-MX" smtClean="0"/>
              <a:t>‹Nº›</a:t>
            </a:fld>
            <a:endParaRPr lang="es-MX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3"/>
            <a:ext cx="12192000" cy="6857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5102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6E99F-52F8-4BC2-BCDC-DB25FE2058A9}" type="datetimeFigureOut">
              <a:rPr lang="es-MX" smtClean="0"/>
              <a:t>12/08/2020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F90EA-2B0A-4B0C-95D5-531C7C7270CB}" type="slidenum">
              <a:rPr lang="es-MX" smtClean="0"/>
              <a:t>‹Nº›</a:t>
            </a:fld>
            <a:endParaRPr lang="es-MX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3"/>
            <a:ext cx="12192000" cy="6857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347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D2A34-4858-F34E-8A81-FA72EB551511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02D3C-2CEE-0141-97DA-6B46C46C41E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1222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D2A34-4858-F34E-8A81-FA72EB551511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02D3C-2CEE-0141-97DA-6B46C46C41E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9052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D2A34-4858-F34E-8A81-FA72EB551511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02D3C-2CEE-0141-97DA-6B46C46C41E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8103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D2A34-4858-F34E-8A81-FA72EB551511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02D3C-2CEE-0141-97DA-6B46C46C41E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8111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D2A34-4858-F34E-8A81-FA72EB551511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02D3C-2CEE-0141-97DA-6B46C46C41E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1431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D2A34-4858-F34E-8A81-FA72EB551511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02D3C-2CEE-0141-97DA-6B46C46C41E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0119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D2A34-4858-F34E-8A81-FA72EB551511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02D3C-2CEE-0141-97DA-6B46C46C41E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882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6E99F-52F8-4BC2-BCDC-DB25FE2058A9}" type="datetimeFigureOut">
              <a:rPr lang="es-MX" smtClean="0"/>
              <a:t>12/08/2020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F90EA-2B0A-4B0C-95D5-531C7C7270CB}" type="slidenum">
              <a:rPr lang="es-MX" smtClean="0"/>
              <a:t>‹Nº›</a:t>
            </a:fld>
            <a:endParaRPr lang="es-MX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3"/>
            <a:ext cx="12192000" cy="6857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0995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D2A34-4858-F34E-8A81-FA72EB551511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02D3C-2CEE-0141-97DA-6B46C46C41E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0466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D2A34-4858-F34E-8A81-FA72EB551511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02D3C-2CEE-0141-97DA-6B46C46C41E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5930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D2A34-4858-F34E-8A81-FA72EB551511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02D3C-2CEE-0141-97DA-6B46C46C41E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5768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D2A34-4858-F34E-8A81-FA72EB551511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02D3C-2CEE-0141-97DA-6B46C46C41E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847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6E99F-52F8-4BC2-BCDC-DB25FE2058A9}" type="datetimeFigureOut">
              <a:rPr lang="es-MX" smtClean="0"/>
              <a:t>12/08/2020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F90EA-2B0A-4B0C-95D5-531C7C7270CB}" type="slidenum">
              <a:rPr lang="es-MX" smtClean="0"/>
              <a:t>‹Nº›</a:t>
            </a:fld>
            <a:endParaRPr lang="es-MX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3"/>
            <a:ext cx="12192000" cy="6857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373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6E99F-52F8-4BC2-BCDC-DB25FE2058A9}" type="datetimeFigureOut">
              <a:rPr lang="es-MX" smtClean="0"/>
              <a:t>12/08/2020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F90EA-2B0A-4B0C-95D5-531C7C7270CB}" type="slidenum">
              <a:rPr lang="es-MX" smtClean="0"/>
              <a:t>‹Nº›</a:t>
            </a:fld>
            <a:endParaRPr lang="es-MX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899"/>
            <a:ext cx="12192000" cy="6857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810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6E99F-52F8-4BC2-BCDC-DB25FE2058A9}" type="datetimeFigureOut">
              <a:rPr lang="es-MX" smtClean="0"/>
              <a:t>12/08/2020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F90EA-2B0A-4B0C-95D5-531C7C7270CB}" type="slidenum">
              <a:rPr lang="es-MX" smtClean="0"/>
              <a:t>‹Nº›</a:t>
            </a:fld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3"/>
            <a:ext cx="12192000" cy="6857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199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6E99F-52F8-4BC2-BCDC-DB25FE2058A9}" type="datetimeFigureOut">
              <a:rPr lang="es-MX" smtClean="0"/>
              <a:t>12/08/2020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F90EA-2B0A-4B0C-95D5-531C7C7270CB}" type="slidenum">
              <a:rPr lang="es-MX" smtClean="0"/>
              <a:t>‹Nº›</a:t>
            </a:fld>
            <a:endParaRPr lang="es-MX"/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3"/>
            <a:ext cx="12192000" cy="6857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881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6E99F-52F8-4BC2-BCDC-DB25FE2058A9}" type="datetimeFigureOut">
              <a:rPr lang="es-MX" smtClean="0"/>
              <a:t>12/08/2020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F90EA-2B0A-4B0C-95D5-531C7C7270CB}" type="slidenum">
              <a:rPr lang="es-MX" smtClean="0"/>
              <a:t>‹Nº›</a:t>
            </a:fld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3"/>
            <a:ext cx="12192000" cy="6857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593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6E99F-52F8-4BC2-BCDC-DB25FE2058A9}" type="datetimeFigureOut">
              <a:rPr lang="es-MX" smtClean="0"/>
              <a:t>12/08/2020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F90EA-2B0A-4B0C-95D5-531C7C7270CB}" type="slidenum">
              <a:rPr lang="es-MX" smtClean="0"/>
              <a:t>‹Nº›</a:t>
            </a:fld>
            <a:endParaRPr lang="es-MX"/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3"/>
            <a:ext cx="12192000" cy="6857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503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6E99F-52F8-4BC2-BCDC-DB25FE2058A9}" type="datetimeFigureOut">
              <a:rPr lang="es-MX" smtClean="0"/>
              <a:t>12/08/2020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F90EA-2B0A-4B0C-95D5-531C7C7270CB}" type="slidenum">
              <a:rPr lang="es-MX" smtClean="0"/>
              <a:t>‹Nº›</a:t>
            </a:fld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3"/>
            <a:ext cx="12192000" cy="6857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853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9F6516-BFE9-4CC3-92CA-5E384FF63ABC}" type="datetimeFigureOut">
              <a:rPr lang="es-MX" smtClean="0"/>
              <a:t>12/08/2020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77891-6288-4302-A7DA-B5F78DC9F76E}" type="slidenum">
              <a:rPr lang="es-MX" smtClean="0"/>
              <a:t>‹Nº›</a:t>
            </a:fld>
            <a:endParaRPr lang="es-MX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038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</p:sldLayoutIdLst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D2A34-4858-F34E-8A81-FA72EB551511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02D3C-2CEE-0141-97DA-6B46C46C41E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63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odf.org.mx/index.php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capacitacion@infocdm.org.mx" TargetMode="External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ava.infocdmx.org.mx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b.mx/curp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capacitacion@infocdmx.org.mx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15910C5-1AF6-4A75-A029-96C4EC265950}"/>
              </a:ext>
            </a:extLst>
          </p:cNvPr>
          <p:cNvSpPr txBox="1"/>
          <p:nvPr/>
        </p:nvSpPr>
        <p:spPr>
          <a:xfrm>
            <a:off x="0" y="183518"/>
            <a:ext cx="104013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>
                <a:solidFill>
                  <a:schemeClr val="bg1"/>
                </a:solidFill>
              </a:rPr>
              <a:t>Dirección de Capacitación para la Cultura de la Transparencia, la Protección de Datos Personales y la Rendición de Cuentas</a:t>
            </a:r>
          </a:p>
        </p:txBody>
      </p:sp>
    </p:spTree>
    <p:extLst>
      <p:ext uri="{BB962C8B-B14F-4D97-AF65-F5344CB8AC3E}">
        <p14:creationId xmlns:p14="http://schemas.microsoft.com/office/powerpoint/2010/main" val="31551429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/>
          <p:cNvSpPr>
            <a:spLocks noGrp="1"/>
          </p:cNvSpPr>
          <p:nvPr>
            <p:ph type="title"/>
          </p:nvPr>
        </p:nvSpPr>
        <p:spPr>
          <a:xfrm>
            <a:off x="0" y="1450005"/>
            <a:ext cx="12192000" cy="626772"/>
          </a:xfrm>
        </p:spPr>
        <p:txBody>
          <a:bodyPr>
            <a:normAutofit/>
          </a:bodyPr>
          <a:lstStyle/>
          <a:p>
            <a:r>
              <a:rPr lang="es-MX" sz="2800" b="1" dirty="0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Olvidé mi usuario y contraseña ¿es posible recuperarlos?</a:t>
            </a:r>
          </a:p>
        </p:txBody>
      </p:sp>
      <p:sp>
        <p:nvSpPr>
          <p:cNvPr id="5" name="Rectángulo 4"/>
          <p:cNvSpPr/>
          <p:nvPr/>
        </p:nvSpPr>
        <p:spPr>
          <a:xfrm>
            <a:off x="241309" y="2068614"/>
            <a:ext cx="524509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</a:t>
            </a:r>
            <a:r>
              <a:rPr lang="es-MX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En la pantalla de ingreso selecciona </a:t>
            </a:r>
            <a:r>
              <a:rPr lang="es-MX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“¿Olvidó su nombre de usuario o contraseña?”</a:t>
            </a:r>
          </a:p>
          <a:p>
            <a:pPr algn="just"/>
            <a:endParaRPr lang="es-MX" sz="20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es-MX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Ingresa tu nombre de usuario o el correo electrónico registrado y presiona el botón de </a:t>
            </a:r>
            <a:r>
              <a:rPr lang="es-MX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“Buscar”.</a:t>
            </a:r>
          </a:p>
          <a:p>
            <a:pPr algn="just"/>
            <a:endParaRPr lang="es-MX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es-MX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</a:t>
            </a:r>
            <a:r>
              <a:rPr lang="es-MX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CAVA INFO</a:t>
            </a:r>
            <a:r>
              <a:rPr lang="es-MX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te  enviará un correo electrónico para recuperar la cuenta.</a:t>
            </a:r>
          </a:p>
        </p:txBody>
      </p:sp>
      <p:pic>
        <p:nvPicPr>
          <p:cNvPr id="11" name="Imagen 10"/>
          <p:cNvPicPr/>
          <p:nvPr/>
        </p:nvPicPr>
        <p:blipFill rotWithShape="1">
          <a:blip r:embed="rId2"/>
          <a:srcRect l="62542" t="8093" r="15158" b="25842"/>
          <a:stretch/>
        </p:blipFill>
        <p:spPr bwMode="auto">
          <a:xfrm>
            <a:off x="6576970" y="2026572"/>
            <a:ext cx="4263491" cy="2292439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Imagen 11"/>
          <p:cNvPicPr/>
          <p:nvPr/>
        </p:nvPicPr>
        <p:blipFill rotWithShape="1">
          <a:blip r:embed="rId3"/>
          <a:srcRect l="9250" t="25847" r="15720" b="27151"/>
          <a:stretch/>
        </p:blipFill>
        <p:spPr bwMode="auto">
          <a:xfrm>
            <a:off x="6157005" y="4356937"/>
            <a:ext cx="5103423" cy="1960151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5" name="Conector recto de flecha 14"/>
          <p:cNvCxnSpPr/>
          <p:nvPr/>
        </p:nvCxnSpPr>
        <p:spPr>
          <a:xfrm>
            <a:off x="6258017" y="3733299"/>
            <a:ext cx="637905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/>
          <p:cNvCxnSpPr/>
          <p:nvPr/>
        </p:nvCxnSpPr>
        <p:spPr>
          <a:xfrm>
            <a:off x="5620112" y="5650105"/>
            <a:ext cx="637905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/>
          <p:cNvCxnSpPr/>
          <p:nvPr/>
        </p:nvCxnSpPr>
        <p:spPr>
          <a:xfrm>
            <a:off x="5620112" y="4888105"/>
            <a:ext cx="637905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9565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342481" y="2048380"/>
            <a:ext cx="11557595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MX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Una vez que ingreses, tendrás la opción de realizar un </a:t>
            </a:r>
            <a:r>
              <a:rPr lang="es-MX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“Tour” </a:t>
            </a:r>
            <a:r>
              <a:rPr lang="es-MX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por la plataforma, para lo que deberás seleccionar el botón </a:t>
            </a:r>
            <a:r>
              <a:rPr lang="es-MX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“Siguiente” </a:t>
            </a:r>
            <a:r>
              <a:rPr lang="es-MX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hasta </a:t>
            </a:r>
            <a:r>
              <a:rPr lang="es-MX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“Terminar tour”</a:t>
            </a:r>
            <a:r>
              <a:rPr lang="es-MX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s-MX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342483" y="5573253"/>
            <a:ext cx="11557595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MX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Aunque el </a:t>
            </a:r>
            <a:r>
              <a:rPr lang="es-MX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“tour” </a:t>
            </a:r>
            <a:r>
              <a:rPr lang="es-MX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 optativo, es importante que lo revises ya que muestra la funcionalidad de distintos apartados de </a:t>
            </a:r>
            <a:r>
              <a:rPr lang="es-MX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CAVA INFO</a:t>
            </a:r>
            <a:r>
              <a:rPr lang="es-MX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s-MX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ítulo 1"/>
          <p:cNvSpPr>
            <a:spLocks noGrp="1"/>
          </p:cNvSpPr>
          <p:nvPr>
            <p:ph type="title"/>
          </p:nvPr>
        </p:nvSpPr>
        <p:spPr>
          <a:xfrm>
            <a:off x="0" y="1389881"/>
            <a:ext cx="12192000" cy="626772"/>
          </a:xfrm>
        </p:spPr>
        <p:txBody>
          <a:bodyPr>
            <a:normAutofit/>
          </a:bodyPr>
          <a:lstStyle/>
          <a:p>
            <a:r>
              <a:rPr lang="es-MX" sz="3000" b="1" dirty="0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¿Qué pasa cuando ingreso a CAVA INFO?</a:t>
            </a:r>
          </a:p>
        </p:txBody>
      </p:sp>
      <p:pic>
        <p:nvPicPr>
          <p:cNvPr id="30" name="Imagen 29"/>
          <p:cNvPicPr/>
          <p:nvPr/>
        </p:nvPicPr>
        <p:blipFill rotWithShape="1">
          <a:blip r:embed="rId2"/>
          <a:srcRect l="9050" t="21161" r="21802" b="33104"/>
          <a:stretch/>
        </p:blipFill>
        <p:spPr bwMode="auto">
          <a:xfrm>
            <a:off x="342481" y="2777775"/>
            <a:ext cx="4178002" cy="2705619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Imagen 31"/>
          <p:cNvPicPr/>
          <p:nvPr/>
        </p:nvPicPr>
        <p:blipFill rotWithShape="1">
          <a:blip r:embed="rId3"/>
          <a:srcRect l="7669" t="14318" r="46135" b="42409"/>
          <a:stretch/>
        </p:blipFill>
        <p:spPr bwMode="auto">
          <a:xfrm>
            <a:off x="4730310" y="2751075"/>
            <a:ext cx="2781935" cy="1276952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Imagen 33"/>
          <p:cNvPicPr/>
          <p:nvPr/>
        </p:nvPicPr>
        <p:blipFill rotWithShape="1">
          <a:blip r:embed="rId4"/>
          <a:srcRect l="60381" t="9548" r="1466" b="45109"/>
          <a:stretch/>
        </p:blipFill>
        <p:spPr bwMode="auto">
          <a:xfrm>
            <a:off x="4730310" y="4191312"/>
            <a:ext cx="2781935" cy="1282375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Imagen 34"/>
          <p:cNvPicPr/>
          <p:nvPr/>
        </p:nvPicPr>
        <p:blipFill rotWithShape="1">
          <a:blip r:embed="rId5"/>
          <a:srcRect l="9202" t="33413" r="30590" b="32050"/>
          <a:stretch/>
        </p:blipFill>
        <p:spPr bwMode="auto">
          <a:xfrm>
            <a:off x="7722072" y="2745250"/>
            <a:ext cx="4178004" cy="2728437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38" name="Conector recto de flecha 37"/>
          <p:cNvCxnSpPr/>
          <p:nvPr/>
        </p:nvCxnSpPr>
        <p:spPr>
          <a:xfrm>
            <a:off x="1661374" y="5065543"/>
            <a:ext cx="940109" cy="2161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ángulo redondeado 43"/>
          <p:cNvSpPr/>
          <p:nvPr/>
        </p:nvSpPr>
        <p:spPr>
          <a:xfrm>
            <a:off x="11040910" y="4331702"/>
            <a:ext cx="738389" cy="67344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388005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/>
          <p:nvPr/>
        </p:nvPicPr>
        <p:blipFill rotWithShape="1">
          <a:blip r:embed="rId2"/>
          <a:srcRect t="5980" r="2536" b="3985"/>
          <a:stretch/>
        </p:blipFill>
        <p:spPr bwMode="auto">
          <a:xfrm>
            <a:off x="719403" y="2084852"/>
            <a:ext cx="7066272" cy="4512501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393" y="1366839"/>
            <a:ext cx="11122297" cy="718013"/>
          </a:xfrm>
        </p:spPr>
        <p:txBody>
          <a:bodyPr>
            <a:noAutofit/>
          </a:bodyPr>
          <a:lstStyle/>
          <a:p>
            <a:r>
              <a:rPr lang="es-MX" sz="3200" b="1" dirty="0">
                <a:solidFill>
                  <a:srgbClr val="660066"/>
                </a:solidFill>
                <a:latin typeface="Helvetica"/>
                <a:cs typeface="Helvetica"/>
              </a:rPr>
              <a:t>¿Qué puedes consultar en CAVA INFO?</a:t>
            </a:r>
            <a:endParaRPr lang="es-MX" sz="3200" dirty="0">
              <a:solidFill>
                <a:srgbClr val="E02EA2"/>
              </a:solidFill>
              <a:latin typeface="Helvetica"/>
              <a:cs typeface="Helvetica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8304246" y="2270106"/>
            <a:ext cx="3441444" cy="4015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s-MX" sz="24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Al ingresar al tablero del usuario observarás:</a:t>
            </a:r>
          </a:p>
          <a:p>
            <a:pPr algn="just">
              <a:lnSpc>
                <a:spcPct val="107000"/>
              </a:lnSpc>
            </a:pPr>
            <a:endParaRPr lang="es-MX" sz="2400" dirty="0"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239178" indent="-239178" algn="just">
              <a:lnSpc>
                <a:spcPct val="107000"/>
              </a:lnSpc>
              <a:buClr>
                <a:srgbClr val="800080"/>
              </a:buClr>
              <a:buFont typeface="Arial" panose="020B0604020202020204" pitchFamily="34" charset="0"/>
              <a:buChar char="•"/>
            </a:pPr>
            <a:r>
              <a:rPr lang="es-MX" sz="24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Tu nombre.</a:t>
            </a:r>
          </a:p>
          <a:p>
            <a:pPr marL="239178" indent="-239178" algn="just">
              <a:lnSpc>
                <a:spcPct val="107000"/>
              </a:lnSpc>
              <a:buClr>
                <a:srgbClr val="800080"/>
              </a:buClr>
              <a:buFont typeface="Arial" panose="020B0604020202020204" pitchFamily="34" charset="0"/>
              <a:buChar char="•"/>
            </a:pPr>
            <a:endParaRPr lang="es-MX" sz="2400" dirty="0"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239178" indent="-239178" algn="just">
              <a:lnSpc>
                <a:spcPct val="107000"/>
              </a:lnSpc>
              <a:buClr>
                <a:srgbClr val="800080"/>
              </a:buClr>
              <a:buFont typeface="Arial" panose="020B0604020202020204" pitchFamily="34" charset="0"/>
              <a:buChar char="•"/>
            </a:pPr>
            <a:r>
              <a:rPr lang="es-MX" sz="24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Los cursos vistos recientemente.</a:t>
            </a:r>
          </a:p>
          <a:p>
            <a:pPr marL="239178" indent="-239178" algn="just">
              <a:lnSpc>
                <a:spcPct val="107000"/>
              </a:lnSpc>
              <a:buClr>
                <a:srgbClr val="800080"/>
              </a:buClr>
              <a:buFont typeface="Arial" panose="020B0604020202020204" pitchFamily="34" charset="0"/>
              <a:buChar char="•"/>
            </a:pPr>
            <a:endParaRPr lang="es-MX" sz="2400" dirty="0"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239178" indent="-239178" algn="just">
              <a:lnSpc>
                <a:spcPct val="107000"/>
              </a:lnSpc>
              <a:buClr>
                <a:srgbClr val="800080"/>
              </a:buClr>
              <a:buFont typeface="Arial" panose="020B0604020202020204" pitchFamily="34" charset="0"/>
              <a:buChar char="•"/>
            </a:pPr>
            <a:r>
              <a:rPr lang="es-MX" sz="24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Los avances de cursos tomados.</a:t>
            </a:r>
          </a:p>
        </p:txBody>
      </p:sp>
      <p:cxnSp>
        <p:nvCxnSpPr>
          <p:cNvPr id="8" name="Conector recto de flecha 7"/>
          <p:cNvCxnSpPr/>
          <p:nvPr/>
        </p:nvCxnSpPr>
        <p:spPr>
          <a:xfrm flipH="1" flipV="1">
            <a:off x="6881608" y="2377297"/>
            <a:ext cx="1440160" cy="1062884"/>
          </a:xfrm>
          <a:prstGeom prst="straightConnector1">
            <a:avLst/>
          </a:prstGeom>
          <a:ln w="57150">
            <a:solidFill>
              <a:srgbClr val="E02EA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de flecha 9"/>
          <p:cNvCxnSpPr>
            <a:cxnSpLocks/>
          </p:cNvCxnSpPr>
          <p:nvPr/>
        </p:nvCxnSpPr>
        <p:spPr>
          <a:xfrm flipH="1">
            <a:off x="6881609" y="5733256"/>
            <a:ext cx="1481983" cy="0"/>
          </a:xfrm>
          <a:prstGeom prst="straightConnector1">
            <a:avLst/>
          </a:prstGeom>
          <a:ln w="57150">
            <a:solidFill>
              <a:srgbClr val="E02EA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/>
          <p:cNvCxnSpPr>
            <a:cxnSpLocks/>
          </p:cNvCxnSpPr>
          <p:nvPr/>
        </p:nvCxnSpPr>
        <p:spPr>
          <a:xfrm flipH="1">
            <a:off x="7169640" y="4422535"/>
            <a:ext cx="1152128" cy="0"/>
          </a:xfrm>
          <a:prstGeom prst="straightConnector1">
            <a:avLst/>
          </a:prstGeom>
          <a:ln w="57150">
            <a:solidFill>
              <a:srgbClr val="E02EA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21284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8440" y="1458102"/>
            <a:ext cx="11046704" cy="718013"/>
          </a:xfrm>
        </p:spPr>
        <p:txBody>
          <a:bodyPr>
            <a:noAutofit/>
          </a:bodyPr>
          <a:lstStyle/>
          <a:p>
            <a:r>
              <a:rPr lang="es-MX" sz="3467" b="1" dirty="0">
                <a:solidFill>
                  <a:srgbClr val="660066"/>
                </a:solidFill>
                <a:latin typeface="Helvetica"/>
                <a:cs typeface="Helvetica"/>
              </a:rPr>
              <a:t>¿Cómo buscas los cursos?</a:t>
            </a:r>
          </a:p>
        </p:txBody>
      </p:sp>
      <p:sp>
        <p:nvSpPr>
          <p:cNvPr id="7" name="Rectángulo 6"/>
          <p:cNvSpPr/>
          <p:nvPr/>
        </p:nvSpPr>
        <p:spPr>
          <a:xfrm>
            <a:off x="8304246" y="2270106"/>
            <a:ext cx="3666060" cy="4015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s-MX" sz="24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Desde el tablero del usuario debes elegir la barra de menú.</a:t>
            </a:r>
          </a:p>
          <a:p>
            <a:pPr algn="just">
              <a:lnSpc>
                <a:spcPct val="107000"/>
              </a:lnSpc>
            </a:pPr>
            <a:endParaRPr lang="es-MX" sz="2400" dirty="0"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algn="just">
              <a:lnSpc>
                <a:spcPct val="107000"/>
              </a:lnSpc>
            </a:pPr>
            <a:r>
              <a:rPr lang="es-MX" sz="24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Se desplegará un catálogo de funciones.</a:t>
            </a:r>
          </a:p>
          <a:p>
            <a:pPr algn="just">
              <a:lnSpc>
                <a:spcPct val="107000"/>
              </a:lnSpc>
            </a:pPr>
            <a:endParaRPr lang="es-MX" sz="2400" dirty="0"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algn="just">
              <a:lnSpc>
                <a:spcPct val="107000"/>
              </a:lnSpc>
            </a:pPr>
            <a:r>
              <a:rPr lang="es-MX" sz="24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Selecciona la </a:t>
            </a:r>
            <a:r>
              <a:rPr lang="es-MX" sz="2400" b="1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“Página del sitio”</a:t>
            </a:r>
            <a:r>
              <a:rPr lang="es-MX" sz="24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y luego los </a:t>
            </a:r>
            <a:r>
              <a:rPr lang="es-MX" sz="2400" b="1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“Cursos disponibles”.</a:t>
            </a:r>
          </a:p>
        </p:txBody>
      </p:sp>
      <p:cxnSp>
        <p:nvCxnSpPr>
          <p:cNvPr id="8" name="Conector recto de flecha 7"/>
          <p:cNvCxnSpPr/>
          <p:nvPr/>
        </p:nvCxnSpPr>
        <p:spPr>
          <a:xfrm flipH="1" flipV="1">
            <a:off x="2351584" y="2654149"/>
            <a:ext cx="480053" cy="48681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n 8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8" t="36036" r="88314" b="52989"/>
          <a:stretch/>
        </p:blipFill>
        <p:spPr bwMode="auto">
          <a:xfrm>
            <a:off x="10618875" y="3140968"/>
            <a:ext cx="432421" cy="3436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t="9382" r="22438" b="41023"/>
          <a:stretch/>
        </p:blipFill>
        <p:spPr>
          <a:xfrm>
            <a:off x="193803" y="2233422"/>
            <a:ext cx="7985919" cy="4320479"/>
          </a:xfrm>
          <a:prstGeom prst="rect">
            <a:avLst/>
          </a:prstGeom>
          <a:ln>
            <a:noFill/>
          </a:ln>
        </p:spPr>
      </p:pic>
      <p:sp>
        <p:nvSpPr>
          <p:cNvPr id="13" name="Rectángulo redondeado 12"/>
          <p:cNvSpPr/>
          <p:nvPr/>
        </p:nvSpPr>
        <p:spPr>
          <a:xfrm>
            <a:off x="271025" y="3980927"/>
            <a:ext cx="1128288" cy="418315"/>
          </a:xfrm>
          <a:prstGeom prst="roundRect">
            <a:avLst/>
          </a:prstGeom>
          <a:noFill/>
          <a:ln w="28575"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 dirty="0"/>
          </a:p>
        </p:txBody>
      </p:sp>
      <p:sp>
        <p:nvSpPr>
          <p:cNvPr id="10" name="Rectángulo redondeado 9"/>
          <p:cNvSpPr/>
          <p:nvPr/>
        </p:nvSpPr>
        <p:spPr>
          <a:xfrm>
            <a:off x="1503160" y="3191534"/>
            <a:ext cx="464381" cy="854241"/>
          </a:xfrm>
          <a:prstGeom prst="roundRect">
            <a:avLst/>
          </a:prstGeom>
          <a:noFill/>
          <a:ln w="28575"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 dirty="0"/>
          </a:p>
        </p:txBody>
      </p: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5D47C1A4-6495-43CA-9B28-5E6F7C6CFABE}"/>
              </a:ext>
            </a:extLst>
          </p:cNvPr>
          <p:cNvCxnSpPr>
            <a:cxnSpLocks/>
          </p:cNvCxnSpPr>
          <p:nvPr/>
        </p:nvCxnSpPr>
        <p:spPr>
          <a:xfrm>
            <a:off x="221695" y="2233422"/>
            <a:ext cx="1338156" cy="885133"/>
          </a:xfrm>
          <a:prstGeom prst="straightConnector1">
            <a:avLst/>
          </a:prstGeom>
          <a:ln w="57150">
            <a:solidFill>
              <a:srgbClr val="E02EA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D6F8C947-872B-4F9F-B601-45AF023D83F6}"/>
              </a:ext>
            </a:extLst>
          </p:cNvPr>
          <p:cNvCxnSpPr>
            <a:cxnSpLocks/>
          </p:cNvCxnSpPr>
          <p:nvPr/>
        </p:nvCxnSpPr>
        <p:spPr>
          <a:xfrm>
            <a:off x="179857" y="2233422"/>
            <a:ext cx="27892" cy="1724743"/>
          </a:xfrm>
          <a:prstGeom prst="straightConnector1">
            <a:avLst/>
          </a:prstGeom>
          <a:ln w="57150">
            <a:solidFill>
              <a:srgbClr val="E02EA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7574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/>
          <a:srcRect l="8828" t="29136" r="12451" b="3518"/>
          <a:stretch/>
        </p:blipFill>
        <p:spPr>
          <a:xfrm>
            <a:off x="527381" y="2176956"/>
            <a:ext cx="7168032" cy="413522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ángulo 6"/>
          <p:cNvSpPr/>
          <p:nvPr/>
        </p:nvSpPr>
        <p:spPr>
          <a:xfrm>
            <a:off x="8208235" y="2660915"/>
            <a:ext cx="3648405" cy="282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s-MX" sz="24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Se mostrará la oferta de cursos disponibles programados.</a:t>
            </a:r>
          </a:p>
          <a:p>
            <a:pPr algn="just">
              <a:lnSpc>
                <a:spcPct val="107000"/>
              </a:lnSpc>
            </a:pPr>
            <a:endParaRPr lang="es-MX" sz="2400" dirty="0"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algn="just">
              <a:lnSpc>
                <a:spcPct val="107000"/>
              </a:lnSpc>
            </a:pPr>
            <a:r>
              <a:rPr lang="es-MX" sz="24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Para elegirlo, se debe presionar la liga de  la </a:t>
            </a:r>
            <a:r>
              <a:rPr lang="es-MX" sz="2400" b="1" dirty="0">
                <a:solidFill>
                  <a:schemeClr val="accent5">
                    <a:lumMod val="75000"/>
                  </a:schemeClr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fecha resaltada en azul.</a:t>
            </a:r>
          </a:p>
        </p:txBody>
      </p:sp>
      <p:cxnSp>
        <p:nvCxnSpPr>
          <p:cNvPr id="8" name="Conector recto de flecha 7"/>
          <p:cNvCxnSpPr>
            <a:cxnSpLocks/>
          </p:cNvCxnSpPr>
          <p:nvPr/>
        </p:nvCxnSpPr>
        <p:spPr>
          <a:xfrm flipH="1">
            <a:off x="3791744" y="5061181"/>
            <a:ext cx="2208245" cy="0"/>
          </a:xfrm>
          <a:prstGeom prst="straightConnector1">
            <a:avLst/>
          </a:prstGeom>
          <a:ln w="57150">
            <a:solidFill>
              <a:srgbClr val="E02EA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ubtitle 2">
            <a:extLst>
              <a:ext uri="{FF2B5EF4-FFF2-40B4-BE49-F238E27FC236}">
                <a16:creationId xmlns:a16="http://schemas.microsoft.com/office/drawing/2014/main" id="{8AE33A55-EDBE-4645-B57C-86FEA0F8C4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8440" y="1458102"/>
            <a:ext cx="11046704" cy="718013"/>
          </a:xfrm>
        </p:spPr>
        <p:txBody>
          <a:bodyPr>
            <a:noAutofit/>
          </a:bodyPr>
          <a:lstStyle/>
          <a:p>
            <a:r>
              <a:rPr lang="es-MX" sz="3467" b="1" dirty="0">
                <a:solidFill>
                  <a:srgbClr val="660066"/>
                </a:solidFill>
                <a:latin typeface="Helvetica"/>
                <a:cs typeface="Helvetica"/>
              </a:rPr>
              <a:t>¿Cómo eliges un curso?</a:t>
            </a:r>
          </a:p>
        </p:txBody>
      </p:sp>
    </p:spTree>
    <p:extLst>
      <p:ext uri="{BB962C8B-B14F-4D97-AF65-F5344CB8AC3E}">
        <p14:creationId xmlns:p14="http://schemas.microsoft.com/office/powerpoint/2010/main" val="6158860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5199" y="1366839"/>
            <a:ext cx="9462955" cy="718013"/>
          </a:xfrm>
        </p:spPr>
        <p:txBody>
          <a:bodyPr>
            <a:noAutofit/>
          </a:bodyPr>
          <a:lstStyle/>
          <a:p>
            <a:r>
              <a:rPr lang="es-MX" sz="3467" b="1" dirty="0">
                <a:solidFill>
                  <a:srgbClr val="660066"/>
                </a:solidFill>
                <a:latin typeface="Helvetica"/>
                <a:cs typeface="Helvetica"/>
              </a:rPr>
              <a:t>¿Cómo te inscribes a un curso?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2920" t="18959" r="47080" b="9155"/>
          <a:stretch/>
        </p:blipFill>
        <p:spPr>
          <a:xfrm>
            <a:off x="226830" y="2084853"/>
            <a:ext cx="8305153" cy="432047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ángulo 6"/>
          <p:cNvSpPr/>
          <p:nvPr/>
        </p:nvSpPr>
        <p:spPr>
          <a:xfrm>
            <a:off x="8796819" y="2852936"/>
            <a:ext cx="3168352" cy="2434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s-MX" sz="24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Seleccionado el curso, en el apartado </a:t>
            </a:r>
            <a:r>
              <a:rPr lang="es-MX" sz="2400" b="1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“Auto-inscripción (Estudiante)”</a:t>
            </a:r>
            <a:r>
              <a:rPr lang="es-MX" sz="24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, debes oprimir el botón </a:t>
            </a:r>
            <a:r>
              <a:rPr lang="es-MX" sz="2400" b="1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“Inscribirme”</a:t>
            </a:r>
            <a:r>
              <a:rPr lang="es-MX" sz="24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.</a:t>
            </a:r>
          </a:p>
        </p:txBody>
      </p:sp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79884851-A564-4C11-8E46-446FD0D0BC6A}"/>
              </a:ext>
            </a:extLst>
          </p:cNvPr>
          <p:cNvCxnSpPr>
            <a:cxnSpLocks/>
          </p:cNvCxnSpPr>
          <p:nvPr/>
        </p:nvCxnSpPr>
        <p:spPr>
          <a:xfrm flipH="1">
            <a:off x="3983766" y="5418225"/>
            <a:ext cx="1920213" cy="0"/>
          </a:xfrm>
          <a:prstGeom prst="straightConnector1">
            <a:avLst/>
          </a:prstGeom>
          <a:ln w="101600">
            <a:solidFill>
              <a:srgbClr val="E02EA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74153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29" y="1437218"/>
            <a:ext cx="12144672" cy="718013"/>
          </a:xfrm>
        </p:spPr>
        <p:txBody>
          <a:bodyPr>
            <a:noAutofit/>
          </a:bodyPr>
          <a:lstStyle/>
          <a:p>
            <a:r>
              <a:rPr lang="es-MX" sz="3200" b="1" dirty="0">
                <a:solidFill>
                  <a:srgbClr val="660066"/>
                </a:solidFill>
                <a:latin typeface="Helvetica"/>
                <a:cs typeface="Helvetica"/>
              </a:rPr>
              <a:t>Al concluir un curso ¿cómo presentas la evaluación? </a:t>
            </a:r>
          </a:p>
        </p:txBody>
      </p:sp>
      <p:sp>
        <p:nvSpPr>
          <p:cNvPr id="7" name="Rectángulo 6"/>
          <p:cNvSpPr/>
          <p:nvPr/>
        </p:nvSpPr>
        <p:spPr>
          <a:xfrm>
            <a:off x="8342199" y="2468894"/>
            <a:ext cx="3706463" cy="3224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s-MX" sz="24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Si acudiste al curso, </a:t>
            </a:r>
            <a:r>
              <a:rPr lang="es-MX" sz="2400" b="1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se habilitará </a:t>
            </a:r>
            <a:r>
              <a:rPr lang="es-MX" sz="24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el </a:t>
            </a:r>
            <a:r>
              <a:rPr lang="es-MX" sz="2400" b="1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examen </a:t>
            </a:r>
            <a:r>
              <a:rPr lang="es-MX" sz="24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y la</a:t>
            </a:r>
            <a:r>
              <a:rPr lang="es-MX" sz="2400" b="1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evaluación de calidad. </a:t>
            </a:r>
          </a:p>
          <a:p>
            <a:pPr algn="just">
              <a:lnSpc>
                <a:spcPct val="107000"/>
              </a:lnSpc>
            </a:pPr>
            <a:endParaRPr lang="es-MX" sz="2400" b="1" dirty="0"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algn="just">
              <a:lnSpc>
                <a:spcPct val="107000"/>
              </a:lnSpc>
            </a:pPr>
            <a:r>
              <a:rPr lang="es-MX" sz="24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Selecciona el vínculo de </a:t>
            </a:r>
            <a:r>
              <a:rPr lang="es-MX" sz="2400" b="1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“Examen” </a:t>
            </a:r>
            <a:r>
              <a:rPr lang="es-MX" sz="24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y</a:t>
            </a:r>
            <a:r>
              <a:rPr lang="es-MX" sz="2400" b="1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podrás comenzar a responderlo.</a:t>
            </a:r>
          </a:p>
        </p:txBody>
      </p:sp>
      <p:pic>
        <p:nvPicPr>
          <p:cNvPr id="6" name="Imagen 5"/>
          <p:cNvPicPr/>
          <p:nvPr/>
        </p:nvPicPr>
        <p:blipFill rotWithShape="1">
          <a:blip r:embed="rId2"/>
          <a:srcRect l="17359" t="11138" r="41720" b="12663"/>
          <a:stretch/>
        </p:blipFill>
        <p:spPr bwMode="auto">
          <a:xfrm>
            <a:off x="456645" y="2136902"/>
            <a:ext cx="7803416" cy="4268429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9" name="Conector recto de flecha 8"/>
          <p:cNvCxnSpPr>
            <a:cxnSpLocks/>
          </p:cNvCxnSpPr>
          <p:nvPr/>
        </p:nvCxnSpPr>
        <p:spPr>
          <a:xfrm flipH="1">
            <a:off x="3695734" y="3429000"/>
            <a:ext cx="1344149" cy="0"/>
          </a:xfrm>
          <a:prstGeom prst="straightConnector1">
            <a:avLst/>
          </a:prstGeom>
          <a:ln w="57150">
            <a:solidFill>
              <a:srgbClr val="E02EA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14521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/>
          <p:nvPr/>
        </p:nvPicPr>
        <p:blipFill rotWithShape="1">
          <a:blip r:embed="rId2"/>
          <a:srcRect l="17005" t="23804" r="34052" b="60413"/>
          <a:stretch/>
        </p:blipFill>
        <p:spPr bwMode="auto">
          <a:xfrm>
            <a:off x="6114046" y="3071385"/>
            <a:ext cx="5938000" cy="2824640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36092" y="2319316"/>
            <a:ext cx="12155908" cy="79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MX" sz="2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examen sólo será habilitado después de que hayas asistido al curso y estará disponible por 3 días hábiles.</a:t>
            </a:r>
            <a:endParaRPr lang="es-MX" sz="22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C91576A4-429B-4A05-899A-D35C5BC0A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46240"/>
            <a:ext cx="12192000" cy="626772"/>
          </a:xfrm>
        </p:spPr>
        <p:txBody>
          <a:bodyPr>
            <a:normAutofit/>
          </a:bodyPr>
          <a:lstStyle/>
          <a:p>
            <a:r>
              <a:rPr lang="es-MX" sz="3000" b="1" dirty="0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¿Cuándo puedo hacer mi examen?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139954" y="3602116"/>
            <a:ext cx="5622758" cy="1715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MX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caso de no haber asistido al curso, el campo de </a:t>
            </a:r>
            <a:r>
              <a:rPr lang="es-MX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“Examen”</a:t>
            </a:r>
            <a:r>
              <a:rPr lang="es-MX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estará </a:t>
            </a:r>
            <a:r>
              <a:rPr lang="es-MX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restringido</a:t>
            </a:r>
            <a:r>
              <a:rPr lang="es-MX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por lo tanto, no podrás continuar con el proceso de evaluación.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s-MX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redondeado 10"/>
          <p:cNvSpPr/>
          <p:nvPr/>
        </p:nvSpPr>
        <p:spPr>
          <a:xfrm>
            <a:off x="6479658" y="5093013"/>
            <a:ext cx="950495" cy="44824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432089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5414" y="1394262"/>
            <a:ext cx="8256917" cy="718013"/>
          </a:xfrm>
        </p:spPr>
        <p:txBody>
          <a:bodyPr>
            <a:noAutofit/>
          </a:bodyPr>
          <a:lstStyle/>
          <a:p>
            <a:r>
              <a:rPr lang="es-MX" sz="3200" b="1" dirty="0">
                <a:solidFill>
                  <a:srgbClr val="660066"/>
                </a:solidFill>
                <a:latin typeface="Helvetica"/>
                <a:cs typeface="Helvetica"/>
              </a:rPr>
              <a:t>¿Cómo se desarrolla el examen?</a:t>
            </a:r>
          </a:p>
        </p:txBody>
      </p:sp>
      <p:sp>
        <p:nvSpPr>
          <p:cNvPr id="7" name="Rectángulo 6"/>
          <p:cNvSpPr/>
          <p:nvPr/>
        </p:nvSpPr>
        <p:spPr>
          <a:xfrm>
            <a:off x="6908926" y="2000937"/>
            <a:ext cx="4983261" cy="1471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s-MX" sz="2133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Las preguntas se presentan en distintos formatos y debes responder todas. Al concluirlas, selecciona el apartado </a:t>
            </a:r>
            <a:r>
              <a:rPr lang="es-MX" sz="2133" b="1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“Terminar el intento”</a:t>
            </a:r>
            <a:r>
              <a:rPr lang="es-MX" sz="2133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.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/>
          <a:srcRect l="8828" t="5185" r="8169" b="34176"/>
          <a:stretch/>
        </p:blipFill>
        <p:spPr>
          <a:xfrm>
            <a:off x="299814" y="2084853"/>
            <a:ext cx="6329701" cy="432047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/>
          <a:srcRect l="22812" t="12018" r="23854" b="38513"/>
          <a:stretch/>
        </p:blipFill>
        <p:spPr>
          <a:xfrm>
            <a:off x="6707930" y="3621021"/>
            <a:ext cx="5184257" cy="286628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1" name="Conector recto de flecha 10"/>
          <p:cNvCxnSpPr>
            <a:cxnSpLocks/>
          </p:cNvCxnSpPr>
          <p:nvPr/>
        </p:nvCxnSpPr>
        <p:spPr>
          <a:xfrm>
            <a:off x="11472597" y="4389107"/>
            <a:ext cx="0" cy="1307549"/>
          </a:xfrm>
          <a:prstGeom prst="straightConnector1">
            <a:avLst/>
          </a:prstGeom>
          <a:ln w="57150">
            <a:solidFill>
              <a:srgbClr val="E02EA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0978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/>
          <p:nvPr/>
        </p:nvPicPr>
        <p:blipFill rotWithShape="1">
          <a:blip r:embed="rId3"/>
          <a:srcRect l="17211" t="15237" r="39355" b="14452"/>
          <a:stretch/>
        </p:blipFill>
        <p:spPr bwMode="auto">
          <a:xfrm>
            <a:off x="6335762" y="2192158"/>
            <a:ext cx="4656783" cy="2773012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gen 8"/>
          <p:cNvPicPr/>
          <p:nvPr/>
        </p:nvPicPr>
        <p:blipFill rotWithShape="1">
          <a:blip r:embed="rId4"/>
          <a:srcRect l="8362" t="42082" r="54379" b="11284"/>
          <a:stretch/>
        </p:blipFill>
        <p:spPr bwMode="auto">
          <a:xfrm>
            <a:off x="499044" y="3621021"/>
            <a:ext cx="4919315" cy="2850295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78666" y="1376922"/>
            <a:ext cx="7533089" cy="718013"/>
          </a:xfrm>
        </p:spPr>
        <p:txBody>
          <a:bodyPr>
            <a:noAutofit/>
          </a:bodyPr>
          <a:lstStyle/>
          <a:p>
            <a:r>
              <a:rPr lang="es-MX" sz="3200" b="1" dirty="0">
                <a:solidFill>
                  <a:srgbClr val="660066"/>
                </a:solidFill>
                <a:latin typeface="Helvetica"/>
                <a:cs typeface="Helvetica"/>
              </a:rPr>
              <a:t>¿Cómo finalizas la evaluación?</a:t>
            </a:r>
          </a:p>
        </p:txBody>
      </p:sp>
      <p:sp>
        <p:nvSpPr>
          <p:cNvPr id="7" name="Rectángulo 6"/>
          <p:cNvSpPr/>
          <p:nvPr/>
        </p:nvSpPr>
        <p:spPr>
          <a:xfrm>
            <a:off x="318978" y="1967170"/>
            <a:ext cx="5726233" cy="1644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s-MX" sz="24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Después de contestarla, puedes verificar que las respuestas se hayan guardado y terminar este proceso con la opción </a:t>
            </a:r>
            <a:r>
              <a:rPr lang="es-MX" sz="2400" b="1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“Finalizar revisión”. </a:t>
            </a:r>
          </a:p>
        </p:txBody>
      </p:sp>
      <p:cxnSp>
        <p:nvCxnSpPr>
          <p:cNvPr id="11" name="Conector recto de flecha 10"/>
          <p:cNvCxnSpPr>
            <a:cxnSpLocks/>
          </p:cNvCxnSpPr>
          <p:nvPr/>
        </p:nvCxnSpPr>
        <p:spPr>
          <a:xfrm>
            <a:off x="2017910" y="5908695"/>
            <a:ext cx="1005749" cy="0"/>
          </a:xfrm>
          <a:prstGeom prst="straightConnector1">
            <a:avLst/>
          </a:prstGeom>
          <a:ln w="57150">
            <a:solidFill>
              <a:srgbClr val="E02EA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n 12"/>
          <p:cNvPicPr/>
          <p:nvPr/>
        </p:nvPicPr>
        <p:blipFill rotWithShape="1">
          <a:blip r:embed="rId5"/>
          <a:srcRect l="41668" t="50064" r="41650" b="30366"/>
          <a:stretch/>
        </p:blipFill>
        <p:spPr bwMode="auto">
          <a:xfrm>
            <a:off x="10032438" y="2784007"/>
            <a:ext cx="1920213" cy="1244812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Rectángulo 15"/>
          <p:cNvSpPr/>
          <p:nvPr/>
        </p:nvSpPr>
        <p:spPr>
          <a:xfrm>
            <a:off x="5646276" y="5046167"/>
            <a:ext cx="6306376" cy="1249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s-MX" sz="24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Para concluir, presiona </a:t>
            </a:r>
            <a:r>
              <a:rPr lang="es-MX" sz="2400" b="1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“Enviar todo y terminar”. </a:t>
            </a:r>
            <a:r>
              <a:rPr lang="es-MX" sz="24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Realizada esta acción no puedes cambiar lo que contestaste para ese intento. </a:t>
            </a:r>
          </a:p>
        </p:txBody>
      </p:sp>
      <p:pic>
        <p:nvPicPr>
          <p:cNvPr id="17" name="Imagen 16"/>
          <p:cNvPicPr/>
          <p:nvPr/>
        </p:nvPicPr>
        <p:blipFill rotWithShape="1">
          <a:blip r:embed="rId6"/>
          <a:srcRect l="78443" t="71813" r="11016" b="21739"/>
          <a:stretch/>
        </p:blipFill>
        <p:spPr bwMode="auto">
          <a:xfrm>
            <a:off x="3251575" y="5727084"/>
            <a:ext cx="1938867" cy="508441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8" name="Conector recto de flecha 17"/>
          <p:cNvCxnSpPr/>
          <p:nvPr/>
        </p:nvCxnSpPr>
        <p:spPr>
          <a:xfrm>
            <a:off x="8322526" y="4773149"/>
            <a:ext cx="683253" cy="0"/>
          </a:xfrm>
          <a:prstGeom prst="straightConnector1">
            <a:avLst/>
          </a:prstGeom>
          <a:ln w="57150">
            <a:solidFill>
              <a:srgbClr val="E02EA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de flecha 18"/>
          <p:cNvCxnSpPr/>
          <p:nvPr/>
        </p:nvCxnSpPr>
        <p:spPr>
          <a:xfrm flipV="1">
            <a:off x="10704512" y="4071369"/>
            <a:ext cx="0" cy="635475"/>
          </a:xfrm>
          <a:prstGeom prst="straightConnector1">
            <a:avLst/>
          </a:prstGeom>
          <a:ln w="57150">
            <a:solidFill>
              <a:srgbClr val="E02EA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0646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717C6C05-872A-4991-AF20-4F302B54DA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79" t="14472" r="2734" b="21980"/>
          <a:stretch/>
        </p:blipFill>
        <p:spPr>
          <a:xfrm>
            <a:off x="662608" y="2355467"/>
            <a:ext cx="10734261" cy="4062007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6213EB86-4100-4BA3-BFB5-3F2CA50D34F6}"/>
              </a:ext>
            </a:extLst>
          </p:cNvPr>
          <p:cNvSpPr txBox="1"/>
          <p:nvPr/>
        </p:nvSpPr>
        <p:spPr>
          <a:xfrm>
            <a:off x="662608" y="1322265"/>
            <a:ext cx="109844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/>
              <a:t>Ingresa a la página del Instituto en la liga </a:t>
            </a:r>
            <a:r>
              <a:rPr lang="es-MX" sz="2400" dirty="0">
                <a:hlinkClick r:id="rId3"/>
              </a:rPr>
              <a:t>http://www.infodf.org.mx/index.php</a:t>
            </a:r>
            <a:r>
              <a:rPr lang="es-MX" sz="2400" dirty="0"/>
              <a:t>, da clic en </a:t>
            </a:r>
            <a:r>
              <a:rPr lang="es-MX" sz="2400" b="1" dirty="0"/>
              <a:t>Nuestras actividades y servicios</a:t>
            </a:r>
            <a:r>
              <a:rPr lang="es-MX" sz="2400" dirty="0"/>
              <a:t>,</a:t>
            </a:r>
            <a:r>
              <a:rPr lang="es-MX" sz="2400" b="1" dirty="0"/>
              <a:t> </a:t>
            </a:r>
            <a:r>
              <a:rPr lang="es-MX" sz="2400" dirty="0"/>
              <a:t>posteriormente da clic en </a:t>
            </a:r>
            <a:r>
              <a:rPr lang="es-MX" sz="2400" b="1" dirty="0"/>
              <a:t>Capacitación.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43C0ECFD-A31F-4F92-992B-9D429F3DCCBE}"/>
              </a:ext>
            </a:extLst>
          </p:cNvPr>
          <p:cNvSpPr/>
          <p:nvPr/>
        </p:nvSpPr>
        <p:spPr>
          <a:xfrm>
            <a:off x="5936973" y="4926135"/>
            <a:ext cx="3392556" cy="467500"/>
          </a:xfrm>
          <a:prstGeom prst="ellipse">
            <a:avLst/>
          </a:prstGeom>
          <a:noFill/>
          <a:ln w="57150">
            <a:solidFill>
              <a:srgbClr val="E02EA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>
              <a:ln w="3175"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9471392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/>
          <p:cNvPicPr/>
          <p:nvPr/>
        </p:nvPicPr>
        <p:blipFill rotWithShape="1">
          <a:blip r:embed="rId2"/>
          <a:srcRect t="15372" r="11018" b="21877"/>
          <a:stretch/>
        </p:blipFill>
        <p:spPr bwMode="auto">
          <a:xfrm>
            <a:off x="6480044" y="2089342"/>
            <a:ext cx="5355281" cy="1920212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Imagen 21"/>
          <p:cNvPicPr/>
          <p:nvPr/>
        </p:nvPicPr>
        <p:blipFill rotWithShape="1">
          <a:blip r:embed="rId3"/>
          <a:srcRect l="25650" t="25704" r="27034" b="14308"/>
          <a:stretch/>
        </p:blipFill>
        <p:spPr bwMode="auto">
          <a:xfrm>
            <a:off x="6480044" y="4184134"/>
            <a:ext cx="5355281" cy="23143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5199" y="1366839"/>
            <a:ext cx="9462955" cy="718013"/>
          </a:xfrm>
        </p:spPr>
        <p:txBody>
          <a:bodyPr>
            <a:noAutofit/>
          </a:bodyPr>
          <a:lstStyle/>
          <a:p>
            <a:r>
              <a:rPr lang="es-MX" sz="3200" b="1" dirty="0">
                <a:solidFill>
                  <a:srgbClr val="660066"/>
                </a:solidFill>
                <a:latin typeface="Helvetica"/>
                <a:cs typeface="Helvetica"/>
              </a:rPr>
              <a:t>¿Cómo obtienes la constancia digital?</a:t>
            </a:r>
          </a:p>
        </p:txBody>
      </p:sp>
      <p:sp>
        <p:nvSpPr>
          <p:cNvPr id="7" name="Rectángulo 6"/>
          <p:cNvSpPr/>
          <p:nvPr/>
        </p:nvSpPr>
        <p:spPr>
          <a:xfrm>
            <a:off x="294685" y="2358719"/>
            <a:ext cx="5777212" cy="41472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990" indent="-380990" algn="just">
              <a:lnSpc>
                <a:spcPct val="107000"/>
              </a:lnSpc>
              <a:buClr>
                <a:srgbClr val="800080"/>
              </a:buClr>
              <a:buFont typeface="Arial" panose="020B0604020202020204" pitchFamily="34" charset="0"/>
              <a:buChar char="•"/>
            </a:pPr>
            <a:r>
              <a:rPr lang="es-MX" sz="24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Para </a:t>
            </a:r>
            <a:r>
              <a:rPr lang="es-MX" sz="2400" b="1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acreditar un curso debes obtener 100% de calificación. </a:t>
            </a:r>
          </a:p>
          <a:p>
            <a:pPr marL="380990" indent="-380990" algn="just">
              <a:lnSpc>
                <a:spcPct val="107000"/>
              </a:lnSpc>
              <a:buClr>
                <a:srgbClr val="800080"/>
              </a:buClr>
              <a:buFont typeface="Arial" panose="020B0604020202020204" pitchFamily="34" charset="0"/>
              <a:buChar char="•"/>
            </a:pPr>
            <a:endParaRPr lang="es-MX" sz="1067" b="1" dirty="0"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380990" indent="-380990" algn="just">
              <a:lnSpc>
                <a:spcPct val="107000"/>
              </a:lnSpc>
              <a:buClr>
                <a:srgbClr val="800080"/>
              </a:buClr>
              <a:buFont typeface="Arial" panose="020B0604020202020204" pitchFamily="34" charset="0"/>
              <a:buChar char="•"/>
            </a:pPr>
            <a:r>
              <a:rPr lang="es-MX" sz="24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Puedes </a:t>
            </a:r>
            <a:r>
              <a:rPr lang="es-MX" sz="2400" b="1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reintentar hasta alcanzar el puntaje</a:t>
            </a:r>
            <a:r>
              <a:rPr lang="es-MX" sz="24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. </a:t>
            </a:r>
          </a:p>
          <a:p>
            <a:pPr marL="380990" indent="-380990" algn="just">
              <a:lnSpc>
                <a:spcPct val="107000"/>
              </a:lnSpc>
              <a:buClr>
                <a:srgbClr val="800080"/>
              </a:buClr>
              <a:buFont typeface="Arial" panose="020B0604020202020204" pitchFamily="34" charset="0"/>
              <a:buChar char="•"/>
            </a:pPr>
            <a:endParaRPr lang="es-MX" sz="1067" dirty="0"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380990" indent="-380990" algn="just">
              <a:lnSpc>
                <a:spcPct val="107000"/>
              </a:lnSpc>
              <a:buClr>
                <a:srgbClr val="800080"/>
              </a:buClr>
              <a:buFont typeface="Arial" panose="020B0604020202020204" pitchFamily="34" charset="0"/>
              <a:buChar char="•"/>
            </a:pPr>
            <a:r>
              <a:rPr lang="es-MX" sz="24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Aprobado el examen, es necesario responder la </a:t>
            </a:r>
            <a:r>
              <a:rPr lang="es-MX" sz="2400" b="1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evaluación de calidad</a:t>
            </a:r>
            <a:r>
              <a:rPr lang="es-MX" sz="24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.</a:t>
            </a:r>
          </a:p>
          <a:p>
            <a:pPr marL="380990" indent="-380990" algn="just">
              <a:lnSpc>
                <a:spcPct val="107000"/>
              </a:lnSpc>
              <a:buClr>
                <a:srgbClr val="800080"/>
              </a:buClr>
              <a:buFont typeface="Arial" panose="020B0604020202020204" pitchFamily="34" charset="0"/>
              <a:buChar char="•"/>
            </a:pPr>
            <a:endParaRPr lang="es-MX" sz="1067" b="1" dirty="0"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380990" indent="-380990" algn="just">
              <a:lnSpc>
                <a:spcPct val="107000"/>
              </a:lnSpc>
              <a:buClr>
                <a:srgbClr val="800080"/>
              </a:buClr>
              <a:buFont typeface="Arial" panose="020B0604020202020204" pitchFamily="34" charset="0"/>
              <a:buChar char="•"/>
            </a:pPr>
            <a:r>
              <a:rPr lang="es-MX" sz="24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Cumplidos esos pasos, puedes generar la </a:t>
            </a:r>
            <a:r>
              <a:rPr lang="es-MX" sz="2400" b="1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constancia digital.</a:t>
            </a:r>
            <a:endParaRPr lang="es-MX" sz="2400" dirty="0"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algn="just">
              <a:lnSpc>
                <a:spcPct val="107000"/>
              </a:lnSpc>
            </a:pPr>
            <a:endParaRPr lang="es-MX" sz="2400" dirty="0"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  <p:cxnSp>
        <p:nvCxnSpPr>
          <p:cNvPr id="11" name="Conector recto de flecha 10"/>
          <p:cNvCxnSpPr>
            <a:cxnSpLocks/>
          </p:cNvCxnSpPr>
          <p:nvPr/>
        </p:nvCxnSpPr>
        <p:spPr>
          <a:xfrm>
            <a:off x="9157683" y="3789348"/>
            <a:ext cx="1642840" cy="0"/>
          </a:xfrm>
          <a:prstGeom prst="straightConnector1">
            <a:avLst/>
          </a:prstGeom>
          <a:ln w="57150">
            <a:solidFill>
              <a:srgbClr val="E02EA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8941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41309" y="4319991"/>
            <a:ext cx="11658770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MX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Avanza a la siguiente pregunta seleccionando el </a:t>
            </a:r>
            <a:r>
              <a:rPr lang="es-MX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botón inferior derecho</a:t>
            </a:r>
            <a:r>
              <a:rPr lang="es-MX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y elige las respuestas siguiendo el mismo proceso. Debes responder las </a:t>
            </a:r>
            <a:r>
              <a:rPr lang="es-MX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 preguntas de calidad</a:t>
            </a:r>
            <a:r>
              <a:rPr lang="es-MX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relativas a:</a:t>
            </a:r>
          </a:p>
        </p:txBody>
      </p:sp>
      <p:sp>
        <p:nvSpPr>
          <p:cNvPr id="13" name="Título 1"/>
          <p:cNvSpPr>
            <a:spLocks noGrp="1"/>
          </p:cNvSpPr>
          <p:nvPr>
            <p:ph type="title"/>
          </p:nvPr>
        </p:nvSpPr>
        <p:spPr>
          <a:xfrm>
            <a:off x="0" y="1450005"/>
            <a:ext cx="12192000" cy="626772"/>
          </a:xfrm>
        </p:spPr>
        <p:txBody>
          <a:bodyPr>
            <a:normAutofit/>
          </a:bodyPr>
          <a:lstStyle/>
          <a:p>
            <a:r>
              <a:rPr lang="es-MX" sz="2800" b="1" dirty="0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¿Es necesario contestar la Evaluación de Calidad?</a:t>
            </a:r>
          </a:p>
        </p:txBody>
      </p:sp>
      <p:sp>
        <p:nvSpPr>
          <p:cNvPr id="5" name="Rectángulo 4"/>
          <p:cNvSpPr/>
          <p:nvPr/>
        </p:nvSpPr>
        <p:spPr>
          <a:xfrm>
            <a:off x="241309" y="2068614"/>
            <a:ext cx="115575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Si, de lo contrario no podrás obtener la constancia del curso.</a:t>
            </a:r>
          </a:p>
          <a:p>
            <a:pPr algn="just"/>
            <a:endParaRPr lang="es-MX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Para ello, al finalizar el examen, debes ingresar al apartado </a:t>
            </a:r>
            <a:r>
              <a:rPr lang="es-MX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“En general ¿Cómo evalúas el curso?”</a:t>
            </a:r>
            <a:r>
              <a:rPr lang="es-MX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responde y dar clic en </a:t>
            </a:r>
            <a:r>
              <a:rPr lang="es-MX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“Guardar mi elección”</a:t>
            </a:r>
            <a:r>
              <a:rPr lang="es-MX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s-MX" dirty="0"/>
          </a:p>
        </p:txBody>
      </p:sp>
      <p:pic>
        <p:nvPicPr>
          <p:cNvPr id="9" name="Imagen 8"/>
          <p:cNvPicPr/>
          <p:nvPr/>
        </p:nvPicPr>
        <p:blipFill rotWithShape="1">
          <a:blip r:embed="rId2"/>
          <a:srcRect l="-142" t="26712" r="10600" b="15318"/>
          <a:stretch/>
        </p:blipFill>
        <p:spPr bwMode="auto">
          <a:xfrm>
            <a:off x="2368005" y="3268943"/>
            <a:ext cx="7455989" cy="1037995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6" name="Conector recto de flecha 15"/>
          <p:cNvCxnSpPr/>
          <p:nvPr/>
        </p:nvCxnSpPr>
        <p:spPr>
          <a:xfrm flipH="1">
            <a:off x="9775414" y="4235575"/>
            <a:ext cx="723022" cy="1028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de flecha 9"/>
          <p:cNvCxnSpPr/>
          <p:nvPr/>
        </p:nvCxnSpPr>
        <p:spPr>
          <a:xfrm>
            <a:off x="2524259" y="4016635"/>
            <a:ext cx="637905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Botón de acción: Ayuda 13">
            <a:hlinkClick r:id="" action="ppaction://noaction" highlightClick="1"/>
          </p:cNvPr>
          <p:cNvSpPr/>
          <p:nvPr/>
        </p:nvSpPr>
        <p:spPr>
          <a:xfrm>
            <a:off x="9175630" y="4577031"/>
            <a:ext cx="2724449" cy="1680944"/>
          </a:xfrm>
          <a:prstGeom prst="actionButtonHelp">
            <a:avLst/>
          </a:prstGeom>
          <a:solidFill>
            <a:srgbClr val="660066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Rectángulo 7"/>
          <p:cNvSpPr/>
          <p:nvPr/>
        </p:nvSpPr>
        <p:spPr>
          <a:xfrm>
            <a:off x="1660470" y="5009675"/>
            <a:ext cx="6096000" cy="1409681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s-MX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general ¿Cómo evalúas el curso?</a:t>
            </a: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s-MX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Conocimiento y dominio del tema.</a:t>
            </a: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s-MX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 cumplieron los objetivos.</a:t>
            </a: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s-MX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Las dudas manifestadas por los participantes de resolvieron.</a:t>
            </a:r>
            <a:endParaRPr lang="es-MX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5092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/>
          <p:cNvPicPr/>
          <p:nvPr/>
        </p:nvPicPr>
        <p:blipFill rotWithShape="1">
          <a:blip r:embed="rId2"/>
          <a:srcRect l="19603" t="13837" r="19976" b="7570"/>
          <a:stretch/>
        </p:blipFill>
        <p:spPr bwMode="auto">
          <a:xfrm>
            <a:off x="253494" y="3545943"/>
            <a:ext cx="5366617" cy="27904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gen 8"/>
          <p:cNvPicPr/>
          <p:nvPr/>
        </p:nvPicPr>
        <p:blipFill rotWithShape="1">
          <a:blip r:embed="rId3"/>
          <a:srcRect l="881" t="19842" r="2534" b="8883"/>
          <a:stretch/>
        </p:blipFill>
        <p:spPr bwMode="auto">
          <a:xfrm>
            <a:off x="6409386" y="1971254"/>
            <a:ext cx="5420360" cy="27934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Título 1"/>
          <p:cNvSpPr>
            <a:spLocks noGrp="1"/>
          </p:cNvSpPr>
          <p:nvPr>
            <p:ph type="title"/>
          </p:nvPr>
        </p:nvSpPr>
        <p:spPr>
          <a:xfrm>
            <a:off x="0" y="1450005"/>
            <a:ext cx="12192000" cy="626772"/>
          </a:xfrm>
        </p:spPr>
        <p:txBody>
          <a:bodyPr>
            <a:normAutofit/>
          </a:bodyPr>
          <a:lstStyle/>
          <a:p>
            <a:r>
              <a:rPr lang="es-MX" sz="2800" b="1" dirty="0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¿Puedo reimprimir mi constancia?</a:t>
            </a:r>
          </a:p>
        </p:txBody>
      </p:sp>
      <p:sp>
        <p:nvSpPr>
          <p:cNvPr id="5" name="Rectángulo 4"/>
          <p:cNvSpPr/>
          <p:nvPr/>
        </p:nvSpPr>
        <p:spPr>
          <a:xfrm>
            <a:off x="241309" y="2068614"/>
            <a:ext cx="524509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</a:t>
            </a:r>
            <a:r>
              <a:rPr lang="es-MX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Para ello debes desplegar el menú y en el apartado de </a:t>
            </a:r>
            <a:r>
              <a:rPr lang="es-MX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“Mis cursos”</a:t>
            </a:r>
            <a:r>
              <a:rPr lang="es-MX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seleccionar el </a:t>
            </a:r>
            <a:r>
              <a:rPr lang="es-MX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curso acreditado</a:t>
            </a:r>
            <a:r>
              <a:rPr lang="es-MX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15" name="Conector recto de flecha 14"/>
          <p:cNvCxnSpPr/>
          <p:nvPr/>
        </p:nvCxnSpPr>
        <p:spPr>
          <a:xfrm>
            <a:off x="5794219" y="3102233"/>
            <a:ext cx="637905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/>
          <p:cNvCxnSpPr/>
          <p:nvPr/>
        </p:nvCxnSpPr>
        <p:spPr>
          <a:xfrm flipH="1">
            <a:off x="1313645" y="6203896"/>
            <a:ext cx="687504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ángulo 1"/>
          <p:cNvSpPr/>
          <p:nvPr/>
        </p:nvSpPr>
        <p:spPr>
          <a:xfrm>
            <a:off x="6409386" y="5143807"/>
            <a:ext cx="49111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Aparecerá la hoja principal del curso.  Da clic en la opción de </a:t>
            </a:r>
            <a:r>
              <a:rPr lang="es-MX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“Constancia”</a:t>
            </a:r>
            <a:r>
              <a:rPr lang="es-MX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278438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/>
          <p:nvPr/>
        </p:nvPicPr>
        <p:blipFill rotWithShape="1">
          <a:blip r:embed="rId2"/>
          <a:srcRect t="26537" r="31710" b="5491"/>
          <a:stretch/>
        </p:blipFill>
        <p:spPr bwMode="auto">
          <a:xfrm>
            <a:off x="6162732" y="2076777"/>
            <a:ext cx="5454015" cy="3052236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Título 1"/>
          <p:cNvSpPr>
            <a:spLocks noGrp="1"/>
          </p:cNvSpPr>
          <p:nvPr>
            <p:ph type="title"/>
          </p:nvPr>
        </p:nvSpPr>
        <p:spPr>
          <a:xfrm>
            <a:off x="0" y="1450005"/>
            <a:ext cx="12192000" cy="626772"/>
          </a:xfrm>
        </p:spPr>
        <p:txBody>
          <a:bodyPr>
            <a:normAutofit/>
          </a:bodyPr>
          <a:lstStyle/>
          <a:p>
            <a:r>
              <a:rPr lang="es-MX" sz="2800" b="1" dirty="0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¿Puedo reimprimir mi constancia?</a:t>
            </a:r>
          </a:p>
        </p:txBody>
      </p:sp>
      <p:sp>
        <p:nvSpPr>
          <p:cNvPr id="5" name="Rectángulo 4"/>
          <p:cNvSpPr/>
          <p:nvPr/>
        </p:nvSpPr>
        <p:spPr>
          <a:xfrm>
            <a:off x="537525" y="2346815"/>
            <a:ext cx="52450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Después, da clic en el botón </a:t>
            </a:r>
            <a:r>
              <a:rPr lang="es-MX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“Ver constancia</a:t>
            </a:r>
            <a:r>
              <a:rPr lang="es-MX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”.</a:t>
            </a:r>
          </a:p>
        </p:txBody>
      </p:sp>
      <p:sp>
        <p:nvSpPr>
          <p:cNvPr id="2" name="Rectángulo 1"/>
          <p:cNvSpPr/>
          <p:nvPr/>
        </p:nvSpPr>
        <p:spPr>
          <a:xfrm>
            <a:off x="6392217" y="5294120"/>
            <a:ext cx="49111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Automáticamente se descargará la constancia en formato PDF. Puedes imprimirla o guardarla.</a:t>
            </a:r>
          </a:p>
        </p:txBody>
      </p:sp>
      <p:cxnSp>
        <p:nvCxnSpPr>
          <p:cNvPr id="11" name="Conector recto de flecha 10"/>
          <p:cNvCxnSpPr/>
          <p:nvPr/>
        </p:nvCxnSpPr>
        <p:spPr>
          <a:xfrm flipH="1">
            <a:off x="7853970" y="3355518"/>
            <a:ext cx="687504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n 11"/>
          <p:cNvPicPr/>
          <p:nvPr/>
        </p:nvPicPr>
        <p:blipFill rotWithShape="1">
          <a:blip r:embed="rId3"/>
          <a:srcRect l="25650" t="25704" r="27034" b="14308"/>
          <a:stretch/>
        </p:blipFill>
        <p:spPr bwMode="auto">
          <a:xfrm>
            <a:off x="537525" y="3794853"/>
            <a:ext cx="5245091" cy="2668319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230816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/>
          <p:nvPr/>
        </p:nvPicPr>
        <p:blipFill rotWithShape="1">
          <a:blip r:embed="rId2"/>
          <a:srcRect t="15265" r="1806" b="24073"/>
          <a:stretch/>
        </p:blipFill>
        <p:spPr bwMode="auto">
          <a:xfrm>
            <a:off x="5523859" y="4456567"/>
            <a:ext cx="6327246" cy="1913255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gen 8"/>
          <p:cNvPicPr/>
          <p:nvPr/>
        </p:nvPicPr>
        <p:blipFill rotWithShape="1">
          <a:blip r:embed="rId3"/>
          <a:srcRect l="109" t="10046" r="611" b="23301"/>
          <a:stretch/>
        </p:blipFill>
        <p:spPr bwMode="auto">
          <a:xfrm>
            <a:off x="5525037" y="2247428"/>
            <a:ext cx="6364705" cy="2102485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Título 1"/>
          <p:cNvSpPr>
            <a:spLocks noGrp="1"/>
          </p:cNvSpPr>
          <p:nvPr>
            <p:ph type="title"/>
          </p:nvPr>
        </p:nvSpPr>
        <p:spPr>
          <a:xfrm>
            <a:off x="0" y="1450005"/>
            <a:ext cx="12192000" cy="626772"/>
          </a:xfrm>
        </p:spPr>
        <p:txBody>
          <a:bodyPr>
            <a:normAutofit fontScale="90000"/>
          </a:bodyPr>
          <a:lstStyle/>
          <a:p>
            <a:r>
              <a:rPr lang="es-MX" sz="2800" b="1" dirty="0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Cambié de trabajo o mis datos son erróneos</a:t>
            </a:r>
            <a:br>
              <a:rPr lang="es-MX" sz="2800" b="1" dirty="0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800" b="1" dirty="0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¿Puedo modificar mis datos en la plataforma?</a:t>
            </a:r>
          </a:p>
        </p:txBody>
      </p:sp>
      <p:sp>
        <p:nvSpPr>
          <p:cNvPr id="5" name="Rectángulo 4"/>
          <p:cNvSpPr/>
          <p:nvPr/>
        </p:nvSpPr>
        <p:spPr>
          <a:xfrm>
            <a:off x="241309" y="2261799"/>
            <a:ext cx="5245091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Si, CAVA INFO te permite modificar datos de perfil.</a:t>
            </a:r>
            <a:endParaRPr lang="es-MX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es-MX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 ingresar a la plataforma, dirígete a la parte superior derecha de la pantalla. Da clic en tu nombre para que se despliegue un listado de opciones, selecciona </a:t>
            </a:r>
            <a:r>
              <a:rPr lang="es-MX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“Perfil”</a:t>
            </a:r>
            <a:r>
              <a:rPr lang="es-MX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s-MX" sz="20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es-MX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Para modificar tus datos, da clic en </a:t>
            </a:r>
            <a:r>
              <a:rPr lang="es-MX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“Editar perfil”</a:t>
            </a:r>
            <a:r>
              <a:rPr lang="es-MX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s-MX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Una vez modificados tus datos, da clic en </a:t>
            </a:r>
            <a:r>
              <a:rPr lang="es-MX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actualizar información.</a:t>
            </a:r>
          </a:p>
        </p:txBody>
      </p:sp>
      <p:cxnSp>
        <p:nvCxnSpPr>
          <p:cNvPr id="17" name="Conector recto de flecha 16"/>
          <p:cNvCxnSpPr/>
          <p:nvPr/>
        </p:nvCxnSpPr>
        <p:spPr>
          <a:xfrm>
            <a:off x="7436880" y="4788068"/>
            <a:ext cx="637905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/>
          <p:cNvCxnSpPr/>
          <p:nvPr/>
        </p:nvCxnSpPr>
        <p:spPr>
          <a:xfrm>
            <a:off x="9674755" y="2487042"/>
            <a:ext cx="637905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73511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/>
          <p:nvPr/>
        </p:nvPicPr>
        <p:blipFill rotWithShape="1">
          <a:blip r:embed="rId2"/>
          <a:srcRect t="11206" r="18308" b="13641"/>
          <a:stretch/>
        </p:blipFill>
        <p:spPr bwMode="auto">
          <a:xfrm>
            <a:off x="283688" y="3940934"/>
            <a:ext cx="5911049" cy="2454887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gen 8"/>
          <p:cNvPicPr/>
          <p:nvPr/>
        </p:nvPicPr>
        <p:blipFill rotWithShape="1">
          <a:blip r:embed="rId3"/>
          <a:srcRect l="881" t="19842" r="2534" b="8883"/>
          <a:stretch/>
        </p:blipFill>
        <p:spPr bwMode="auto">
          <a:xfrm>
            <a:off x="6409386" y="1971254"/>
            <a:ext cx="5420360" cy="2793428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Título 1"/>
          <p:cNvSpPr>
            <a:spLocks noGrp="1"/>
          </p:cNvSpPr>
          <p:nvPr>
            <p:ph type="title"/>
          </p:nvPr>
        </p:nvSpPr>
        <p:spPr>
          <a:xfrm>
            <a:off x="0" y="1450005"/>
            <a:ext cx="12192000" cy="626772"/>
          </a:xfrm>
        </p:spPr>
        <p:txBody>
          <a:bodyPr>
            <a:normAutofit/>
          </a:bodyPr>
          <a:lstStyle/>
          <a:p>
            <a:r>
              <a:rPr lang="es-MX" sz="2800" b="1" dirty="0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¿Qué pasa si no puedo asistir al curso en el que estoy inscrito?</a:t>
            </a:r>
          </a:p>
        </p:txBody>
      </p:sp>
      <p:sp>
        <p:nvSpPr>
          <p:cNvPr id="5" name="Rectángulo 4"/>
          <p:cNvSpPr/>
          <p:nvPr/>
        </p:nvSpPr>
        <p:spPr>
          <a:xfrm>
            <a:off x="241309" y="2061664"/>
            <a:ext cx="595342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plataforma te permite des-inscribirte o darte de baja de los cursos.</a:t>
            </a:r>
          </a:p>
          <a:p>
            <a:pPr algn="just"/>
            <a:endParaRPr lang="es-MX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Sólo tienes que desplegar el </a:t>
            </a:r>
            <a:r>
              <a:rPr lang="es-MX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menú, ingresar </a:t>
            </a:r>
            <a:r>
              <a:rPr lang="es-MX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 apartado </a:t>
            </a:r>
            <a:r>
              <a:rPr lang="es-MX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“Mis cursos”</a:t>
            </a:r>
            <a:r>
              <a:rPr lang="es-MX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 el seleccionar el </a:t>
            </a:r>
            <a:r>
              <a:rPr lang="es-MX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curso</a:t>
            </a:r>
            <a:r>
              <a:rPr lang="es-MX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15" name="Conector recto de flecha 14"/>
          <p:cNvCxnSpPr/>
          <p:nvPr/>
        </p:nvCxnSpPr>
        <p:spPr>
          <a:xfrm flipH="1">
            <a:off x="7289442" y="2833352"/>
            <a:ext cx="643944" cy="34773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/>
          <p:cNvCxnSpPr/>
          <p:nvPr/>
        </p:nvCxnSpPr>
        <p:spPr>
          <a:xfrm flipH="1">
            <a:off x="1313645" y="6203896"/>
            <a:ext cx="687504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ángulo 1"/>
          <p:cNvSpPr/>
          <p:nvPr/>
        </p:nvSpPr>
        <p:spPr>
          <a:xfrm>
            <a:off x="6409386" y="5143807"/>
            <a:ext cx="49111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Después, dirígete al apartado </a:t>
            </a:r>
            <a:r>
              <a:rPr lang="es-MX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“Administración</a:t>
            </a:r>
            <a:r>
              <a:rPr lang="es-MX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 en el menú, y da clic en </a:t>
            </a:r>
            <a:r>
              <a:rPr lang="es-MX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“Darme de baja (des-inscribir)”</a:t>
            </a:r>
            <a:r>
              <a:rPr lang="es-MX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199262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/>
          <p:nvPr/>
        </p:nvPicPr>
        <p:blipFill rotWithShape="1">
          <a:blip r:embed="rId2"/>
          <a:srcRect l="31447" t="33563" r="32903" b="30059"/>
          <a:stretch/>
        </p:blipFill>
        <p:spPr bwMode="auto">
          <a:xfrm>
            <a:off x="6029739" y="2186609"/>
            <a:ext cx="5128591" cy="1895061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Título 1"/>
          <p:cNvSpPr>
            <a:spLocks noGrp="1"/>
          </p:cNvSpPr>
          <p:nvPr>
            <p:ph type="title"/>
          </p:nvPr>
        </p:nvSpPr>
        <p:spPr>
          <a:xfrm>
            <a:off x="0" y="1450005"/>
            <a:ext cx="12192000" cy="626772"/>
          </a:xfrm>
        </p:spPr>
        <p:txBody>
          <a:bodyPr>
            <a:normAutofit/>
          </a:bodyPr>
          <a:lstStyle/>
          <a:p>
            <a:r>
              <a:rPr lang="es-MX" sz="2800" b="1" dirty="0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¿Qué pasa si no puedo asistir al curso en el que estoy inscrito?</a:t>
            </a:r>
          </a:p>
        </p:txBody>
      </p:sp>
      <p:pic>
        <p:nvPicPr>
          <p:cNvPr id="12" name="Imagen 11"/>
          <p:cNvPicPr/>
          <p:nvPr/>
        </p:nvPicPr>
        <p:blipFill rotWithShape="1">
          <a:blip r:embed="rId3"/>
          <a:srcRect l="-326" t="19127" r="4955" b="49174"/>
          <a:stretch/>
        </p:blipFill>
        <p:spPr bwMode="auto">
          <a:xfrm>
            <a:off x="241309" y="3990017"/>
            <a:ext cx="5349875" cy="2307579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292167" y="2655917"/>
            <a:ext cx="52450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Confirma la baja del curso, seleccionando </a:t>
            </a:r>
            <a:r>
              <a:rPr lang="es-MX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“Continuar”</a:t>
            </a:r>
            <a:r>
              <a:rPr lang="es-MX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15" name="Conector recto de flecha 14"/>
          <p:cNvCxnSpPr/>
          <p:nvPr/>
        </p:nvCxnSpPr>
        <p:spPr>
          <a:xfrm>
            <a:off x="8368977" y="3896317"/>
            <a:ext cx="637905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/>
          <p:cNvCxnSpPr/>
          <p:nvPr/>
        </p:nvCxnSpPr>
        <p:spPr>
          <a:xfrm flipH="1">
            <a:off x="5193506" y="5725854"/>
            <a:ext cx="687504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ángulo 1"/>
          <p:cNvSpPr/>
          <p:nvPr/>
        </p:nvSpPr>
        <p:spPr>
          <a:xfrm>
            <a:off x="6096000" y="4894857"/>
            <a:ext cx="51515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sistema te notificará que te has des-inscrito del curso.</a:t>
            </a:r>
          </a:p>
        </p:txBody>
      </p:sp>
    </p:spTree>
    <p:extLst>
      <p:ext uri="{BB962C8B-B14F-4D97-AF65-F5344CB8AC3E}">
        <p14:creationId xmlns:p14="http://schemas.microsoft.com/office/powerpoint/2010/main" val="6951750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vance resultados económicos ejercicio 201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4778" b="15128"/>
          <a:stretch/>
        </p:blipFill>
        <p:spPr bwMode="auto">
          <a:xfrm>
            <a:off x="7657027" y="2954942"/>
            <a:ext cx="4534973" cy="3548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ítulo 1"/>
          <p:cNvSpPr>
            <a:spLocks noGrp="1"/>
          </p:cNvSpPr>
          <p:nvPr>
            <p:ph type="title"/>
          </p:nvPr>
        </p:nvSpPr>
        <p:spPr>
          <a:xfrm>
            <a:off x="0" y="1450005"/>
            <a:ext cx="12192000" cy="626772"/>
          </a:xfrm>
        </p:spPr>
        <p:txBody>
          <a:bodyPr>
            <a:normAutofit/>
          </a:bodyPr>
          <a:lstStyle/>
          <a:p>
            <a:r>
              <a:rPr lang="es-MX" sz="2800" b="1" dirty="0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¿En qué condiciones inicia CAVA INFO?</a:t>
            </a:r>
          </a:p>
        </p:txBody>
      </p:sp>
      <p:sp>
        <p:nvSpPr>
          <p:cNvPr id="5" name="Rectángulo 4"/>
          <p:cNvSpPr/>
          <p:nvPr/>
        </p:nvSpPr>
        <p:spPr>
          <a:xfrm>
            <a:off x="537525" y="2076777"/>
            <a:ext cx="10886036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CAVA INFO está en una etapa de arranque, donde la colaboración de las y los usuarios es fundamental para su correcto funcionamiento.</a:t>
            </a:r>
          </a:p>
          <a:p>
            <a:pPr algn="just"/>
            <a:endParaRPr lang="es-MX" sz="2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Por ello, cualquier duda o comentario sobre la plataforma </a:t>
            </a:r>
          </a:p>
          <a:p>
            <a:pPr algn="just"/>
            <a:r>
              <a:rPr lang="es-MX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podrá ser enviado a la Dirección de Capacitación a través </a:t>
            </a:r>
          </a:p>
          <a:p>
            <a:pPr algn="just"/>
            <a:r>
              <a:rPr lang="es-MX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del correo electrónico</a:t>
            </a:r>
          </a:p>
          <a:p>
            <a:pPr algn="just"/>
            <a:endParaRPr lang="es-MX" sz="2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2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capacitacion@infocdmx.org.mx</a:t>
            </a:r>
            <a:endParaRPr lang="es-MX" sz="22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es-MX" sz="2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breve, nos podremos en contacto para atender tus inquietudes.</a:t>
            </a:r>
          </a:p>
          <a:p>
            <a:pPr algn="just"/>
            <a:endParaRPr lang="es-MX" sz="2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3279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1391214" y="2176528"/>
            <a:ext cx="934127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5400" i="1" dirty="0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“Cuando se necesita innovar, </a:t>
            </a:r>
          </a:p>
          <a:p>
            <a:pPr algn="ctr"/>
            <a:r>
              <a:rPr lang="es-MX" sz="5400" i="1" dirty="0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necesita colaboración”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5787939" y="4129601"/>
            <a:ext cx="53309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000" dirty="0" err="1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Marissa</a:t>
            </a:r>
            <a:r>
              <a:rPr lang="es-MX" sz="2000" dirty="0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Mayer, Directora ejecutiva de Yahoo!</a:t>
            </a:r>
            <a:endParaRPr lang="es-MX" sz="2000" dirty="0">
              <a:solidFill>
                <a:srgbClr val="800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4814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756326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BED518-C27C-4351-8382-404D0F644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635" y="1358348"/>
            <a:ext cx="10866782" cy="801756"/>
          </a:xfrm>
        </p:spPr>
        <p:txBody>
          <a:bodyPr>
            <a:normAutofit fontScale="90000"/>
          </a:bodyPr>
          <a:lstStyle/>
          <a:p>
            <a:pPr algn="l"/>
            <a:r>
              <a:rPr lang="es-MX" sz="2400" dirty="0"/>
              <a:t>Selecciona la opción de Capacitación presencial, desliza el cursor hacia abajo y selecciona el </a:t>
            </a:r>
            <a:r>
              <a:rPr lang="es-MX" sz="2400" b="1" dirty="0"/>
              <a:t>Sistema de Capacitación CAVA INFO.</a:t>
            </a:r>
          </a:p>
        </p:txBody>
      </p:sp>
      <p:pic>
        <p:nvPicPr>
          <p:cNvPr id="9" name="Marcador de contenido 8">
            <a:extLst>
              <a:ext uri="{FF2B5EF4-FFF2-40B4-BE49-F238E27FC236}">
                <a16:creationId xmlns:a16="http://schemas.microsoft.com/office/drawing/2014/main" id="{FD589208-3452-4243-B51D-4ADD965369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37" t="10322" r="7857" b="17356"/>
          <a:stretch/>
        </p:blipFill>
        <p:spPr>
          <a:xfrm>
            <a:off x="198272" y="2266121"/>
            <a:ext cx="9489577" cy="42539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54F133B-D087-46C6-8A01-3FC4A8A943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179" t="10949" r="10892" b="18540"/>
          <a:stretch/>
        </p:blipFill>
        <p:spPr>
          <a:xfrm>
            <a:off x="7036905" y="2557669"/>
            <a:ext cx="4744278" cy="2941983"/>
          </a:xfrm>
          <a:prstGeom prst="rect">
            <a:avLst/>
          </a:prstGeom>
        </p:spPr>
      </p:pic>
      <p:sp>
        <p:nvSpPr>
          <p:cNvPr id="12" name="Elipse 11">
            <a:extLst>
              <a:ext uri="{FF2B5EF4-FFF2-40B4-BE49-F238E27FC236}">
                <a16:creationId xmlns:a16="http://schemas.microsoft.com/office/drawing/2014/main" id="{6AFAB4DD-3750-4282-98FA-CAB0815B8405}"/>
              </a:ext>
            </a:extLst>
          </p:cNvPr>
          <p:cNvSpPr/>
          <p:nvPr/>
        </p:nvSpPr>
        <p:spPr>
          <a:xfrm>
            <a:off x="-1" y="3561160"/>
            <a:ext cx="2504151" cy="467500"/>
          </a:xfrm>
          <a:prstGeom prst="ellipse">
            <a:avLst/>
          </a:prstGeom>
          <a:noFill/>
          <a:ln w="57150">
            <a:solidFill>
              <a:srgbClr val="E02EA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>
              <a:ln w="3175">
                <a:noFill/>
              </a:ln>
            </a:endParaRPr>
          </a:p>
        </p:txBody>
      </p:sp>
      <p:sp>
        <p:nvSpPr>
          <p:cNvPr id="16" name="Flecha: hacia abajo 15">
            <a:extLst>
              <a:ext uri="{FF2B5EF4-FFF2-40B4-BE49-F238E27FC236}">
                <a16:creationId xmlns:a16="http://schemas.microsoft.com/office/drawing/2014/main" id="{7B9ED1B6-D08F-4488-90D4-B086FD2013E7}"/>
              </a:ext>
            </a:extLst>
          </p:cNvPr>
          <p:cNvSpPr/>
          <p:nvPr/>
        </p:nvSpPr>
        <p:spPr>
          <a:xfrm rot="3131716" flipV="1">
            <a:off x="6828122" y="4999875"/>
            <a:ext cx="417567" cy="908114"/>
          </a:xfrm>
          <a:prstGeom prst="downArrow">
            <a:avLst>
              <a:gd name="adj1" fmla="val 31811"/>
              <a:gd name="adj2" fmla="val 60595"/>
            </a:avLst>
          </a:prstGeom>
          <a:solidFill>
            <a:schemeClr val="tx1"/>
          </a:solidFill>
          <a:ln>
            <a:solidFill>
              <a:srgbClr val="E02EA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58143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9403" y="1464871"/>
            <a:ext cx="9462955" cy="718013"/>
          </a:xfrm>
        </p:spPr>
        <p:txBody>
          <a:bodyPr>
            <a:noAutofit/>
          </a:bodyPr>
          <a:lstStyle/>
          <a:p>
            <a:r>
              <a:rPr lang="es-MX" sz="3733" b="1" dirty="0">
                <a:solidFill>
                  <a:srgbClr val="800080"/>
                </a:solidFill>
                <a:latin typeface="Helvetica"/>
                <a:cs typeface="Helvetica"/>
              </a:rPr>
              <a:t>CAVA INFO…</a:t>
            </a:r>
            <a:endParaRPr lang="en-US" sz="3733" b="1" dirty="0">
              <a:solidFill>
                <a:srgbClr val="800080"/>
              </a:solidFill>
              <a:latin typeface="Helvetica"/>
              <a:cs typeface="Helvetica"/>
            </a:endParaRPr>
          </a:p>
        </p:txBody>
      </p:sp>
      <p:pic>
        <p:nvPicPr>
          <p:cNvPr id="4" name="Imagen 3"/>
          <p:cNvPicPr/>
          <p:nvPr/>
        </p:nvPicPr>
        <p:blipFill rotWithShape="1">
          <a:blip r:embed="rId2"/>
          <a:srcRect t="11170" r="8010" b="23626"/>
          <a:stretch/>
        </p:blipFill>
        <p:spPr bwMode="auto">
          <a:xfrm>
            <a:off x="365835" y="2310434"/>
            <a:ext cx="7386440" cy="3961599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7905181" y="5438236"/>
            <a:ext cx="3567416" cy="45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s-MX" sz="2400" b="1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Apartado de ingreso</a:t>
            </a:r>
            <a:endParaRPr lang="es-MX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ector recto de flecha 7"/>
          <p:cNvCxnSpPr>
            <a:cxnSpLocks/>
          </p:cNvCxnSpPr>
          <p:nvPr/>
        </p:nvCxnSpPr>
        <p:spPr>
          <a:xfrm flipH="1" flipV="1">
            <a:off x="7087251" y="2493300"/>
            <a:ext cx="1286051" cy="2944936"/>
          </a:xfrm>
          <a:prstGeom prst="straightConnector1">
            <a:avLst/>
          </a:prstGeom>
          <a:ln w="57150">
            <a:solidFill>
              <a:srgbClr val="E02EA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ángulo 1">
            <a:extLst>
              <a:ext uri="{FF2B5EF4-FFF2-40B4-BE49-F238E27FC236}">
                <a16:creationId xmlns:a16="http://schemas.microsoft.com/office/drawing/2014/main" id="{56D99FD9-1AA0-43F8-9AA2-B4BEC2CB7ECB}"/>
              </a:ext>
            </a:extLst>
          </p:cNvPr>
          <p:cNvSpPr/>
          <p:nvPr/>
        </p:nvSpPr>
        <p:spPr>
          <a:xfrm>
            <a:off x="7854783" y="2520702"/>
            <a:ext cx="4131260" cy="7487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133" b="1" dirty="0">
                <a:latin typeface="Arial" panose="020B0604020202020204" pitchFamily="34" charset="0"/>
                <a:ea typeface="Times New Roman" panose="02020603050405020304" pitchFamily="18" charset="0"/>
              </a:rPr>
              <a:t>Disponible en la liga:</a:t>
            </a:r>
          </a:p>
          <a:p>
            <a:pPr algn="ctr"/>
            <a:r>
              <a:rPr lang="es-ES" sz="2133" b="1" dirty="0">
                <a:solidFill>
                  <a:srgbClr val="660066"/>
                </a:solidFill>
                <a:latin typeface="Arial" panose="020B0604020202020204" pitchFamily="34" charset="0"/>
                <a:ea typeface="Times New Roman" panose="02020603050405020304" pitchFamily="18" charset="0"/>
                <a:hlinkClick r:id="rId3"/>
              </a:rPr>
              <a:t>https://cava.infocdmx.org.mx/</a:t>
            </a:r>
            <a:endParaRPr lang="es-MX" sz="2133" b="1" dirty="0">
              <a:solidFill>
                <a:srgbClr val="660066"/>
              </a:solidFill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B3831483-F683-44A5-8E75-14B455C1F13E}"/>
              </a:ext>
            </a:extLst>
          </p:cNvPr>
          <p:cNvSpPr/>
          <p:nvPr/>
        </p:nvSpPr>
        <p:spPr>
          <a:xfrm>
            <a:off x="8744620" y="3652173"/>
            <a:ext cx="2351585" cy="1107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s-MX" sz="3200" b="1" dirty="0">
                <a:solidFill>
                  <a:schemeClr val="accent5">
                    <a:lumMod val="50000"/>
                  </a:schemeClr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Pantalla Principal</a:t>
            </a:r>
          </a:p>
        </p:txBody>
      </p:sp>
    </p:spTree>
    <p:extLst>
      <p:ext uri="{BB962C8B-B14F-4D97-AF65-F5344CB8AC3E}">
        <p14:creationId xmlns:p14="http://schemas.microsoft.com/office/powerpoint/2010/main" val="2568442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/>
          <a:srcRect l="24896" t="13315" r="24584" b="13871"/>
          <a:stretch/>
        </p:blipFill>
        <p:spPr>
          <a:xfrm>
            <a:off x="147141" y="2102675"/>
            <a:ext cx="5948860" cy="436909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384660"/>
            <a:ext cx="11952651" cy="718013"/>
          </a:xfrm>
        </p:spPr>
        <p:txBody>
          <a:bodyPr>
            <a:noAutofit/>
          </a:bodyPr>
          <a:lstStyle/>
          <a:p>
            <a:r>
              <a:rPr lang="es-MX" sz="3200" b="1" dirty="0">
                <a:solidFill>
                  <a:srgbClr val="660066"/>
                </a:solidFill>
                <a:latin typeface="Helvetica"/>
                <a:cs typeface="Helvetica"/>
              </a:rPr>
              <a:t>Antes de ingresar debes registrarte </a:t>
            </a:r>
          </a:p>
        </p:txBody>
      </p:sp>
      <p:cxnSp>
        <p:nvCxnSpPr>
          <p:cNvPr id="8" name="Conector recto de flecha 7"/>
          <p:cNvCxnSpPr/>
          <p:nvPr/>
        </p:nvCxnSpPr>
        <p:spPr>
          <a:xfrm>
            <a:off x="911424" y="5925277"/>
            <a:ext cx="1056117" cy="0"/>
          </a:xfrm>
          <a:prstGeom prst="straightConnector1">
            <a:avLst/>
          </a:prstGeom>
          <a:ln w="57150">
            <a:solidFill>
              <a:srgbClr val="E02EA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n 5">
            <a:extLst>
              <a:ext uri="{FF2B5EF4-FFF2-40B4-BE49-F238E27FC236}">
                <a16:creationId xmlns:a16="http://schemas.microsoft.com/office/drawing/2014/main" id="{E7ACD7B3-715E-4791-B35D-53025C4BA15B}"/>
              </a:ext>
            </a:extLst>
          </p:cNvPr>
          <p:cNvPicPr/>
          <p:nvPr/>
        </p:nvPicPr>
        <p:blipFill rotWithShape="1">
          <a:blip r:embed="rId3"/>
          <a:srcRect l="8485" t="12325" r="12838" b="9552"/>
          <a:stretch/>
        </p:blipFill>
        <p:spPr bwMode="auto">
          <a:xfrm>
            <a:off x="6384033" y="2102673"/>
            <a:ext cx="5519068" cy="4369099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0A83D519-3205-463E-845B-C6E2775116D1}"/>
              </a:ext>
            </a:extLst>
          </p:cNvPr>
          <p:cNvCxnSpPr/>
          <p:nvPr/>
        </p:nvCxnSpPr>
        <p:spPr>
          <a:xfrm>
            <a:off x="6672064" y="6309320"/>
            <a:ext cx="1056117" cy="0"/>
          </a:xfrm>
          <a:prstGeom prst="straightConnector1">
            <a:avLst/>
          </a:prstGeom>
          <a:ln w="57150">
            <a:solidFill>
              <a:srgbClr val="E02EA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8822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Imagen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3" t="12634" r="23872" b="6229"/>
          <a:stretch/>
        </p:blipFill>
        <p:spPr bwMode="auto">
          <a:xfrm>
            <a:off x="6034944" y="2037773"/>
            <a:ext cx="6019682" cy="415696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171242" y="2037773"/>
            <a:ext cx="5692460" cy="4537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MX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 deben llenar </a:t>
            </a:r>
            <a:r>
              <a:rPr lang="es-MX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todos</a:t>
            </a:r>
            <a:r>
              <a:rPr lang="es-MX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los campos del formulario en los apartados </a:t>
            </a:r>
            <a:r>
              <a:rPr lang="es-MX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“Nueva Cuenta”</a:t>
            </a:r>
            <a:r>
              <a:rPr lang="es-MX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s-MX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“Datos personales”</a:t>
            </a:r>
            <a:r>
              <a:rPr lang="es-MX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 </a:t>
            </a:r>
            <a:r>
              <a:rPr lang="es-MX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“Datos laborales”</a:t>
            </a:r>
            <a:r>
              <a:rPr lang="es-MX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como: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s-MX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Sujeto obligado.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Área a la que pertenece: CT, UT, OIC.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Funciones que realiza: responsable de archivo, oficial de datos personales, enlace de transparencia.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s-MX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MX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 olvides consultar el aviso de privacidad.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s-MX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MX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 </a:t>
            </a:r>
            <a:r>
              <a:rPr lang="es-MX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 cuentas </a:t>
            </a:r>
            <a:r>
              <a:rPr lang="es-MX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 tu </a:t>
            </a:r>
            <a:r>
              <a:rPr lang="es-MX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CURP</a:t>
            </a:r>
            <a:r>
              <a:rPr lang="es-MX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selecciona </a:t>
            </a:r>
            <a:r>
              <a:rPr lang="es-MX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“consultar” </a:t>
            </a:r>
            <a:r>
              <a:rPr lang="es-MX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para ser dirigido al portal </a:t>
            </a:r>
            <a:r>
              <a:rPr lang="es-MX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https://www.gob.mx/curp/</a:t>
            </a:r>
            <a:r>
              <a:rPr lang="es-MX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donde podrás obtenerla.</a:t>
            </a:r>
            <a:endParaRPr lang="es-MX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0" y="1411001"/>
            <a:ext cx="12192000" cy="626772"/>
          </a:xfrm>
        </p:spPr>
        <p:txBody>
          <a:bodyPr>
            <a:normAutofit/>
          </a:bodyPr>
          <a:lstStyle/>
          <a:p>
            <a:r>
              <a:rPr lang="es-MX" sz="2800" b="1" dirty="0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¿Qué datos específicos se necesitan para registrarse?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41338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endParaRPr kumimoji="0" lang="es-MX" altLang="es-MX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41338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0" y="65151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3" name="Conector recto de flecha 12"/>
          <p:cNvCxnSpPr/>
          <p:nvPr/>
        </p:nvCxnSpPr>
        <p:spPr>
          <a:xfrm flipV="1">
            <a:off x="7623960" y="2690413"/>
            <a:ext cx="815794" cy="1583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ángulo 13"/>
          <p:cNvSpPr/>
          <p:nvPr/>
        </p:nvSpPr>
        <p:spPr>
          <a:xfrm>
            <a:off x="6034944" y="5299482"/>
            <a:ext cx="1074194" cy="31647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39376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75055" y="2126142"/>
            <a:ext cx="11557597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s-MX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CAVA INFO</a:t>
            </a:r>
            <a:r>
              <a:rPr lang="es-MX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enviará un correo electrónico a la dirección registrada en el formulario. Debes verificar tu bandeja de entrada o correos no deseados.</a:t>
            </a: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0" y="1436794"/>
            <a:ext cx="12192000" cy="626772"/>
          </a:xfrm>
        </p:spPr>
        <p:txBody>
          <a:bodyPr>
            <a:normAutofit/>
          </a:bodyPr>
          <a:lstStyle/>
          <a:p>
            <a:r>
              <a:rPr lang="es-MX" sz="3000" b="1" dirty="0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¿Cómo saber que el registro fue exitoso? </a:t>
            </a:r>
          </a:p>
        </p:txBody>
      </p:sp>
      <p:pic>
        <p:nvPicPr>
          <p:cNvPr id="6" name="Imagen 5"/>
          <p:cNvPicPr/>
          <p:nvPr/>
        </p:nvPicPr>
        <p:blipFill rotWithShape="1">
          <a:blip r:embed="rId2"/>
          <a:srcRect l="8250" t="51607" r="43690" b="24831"/>
          <a:stretch/>
        </p:blipFill>
        <p:spPr bwMode="auto">
          <a:xfrm>
            <a:off x="328835" y="3087868"/>
            <a:ext cx="8369337" cy="1703775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342483" y="4965573"/>
            <a:ext cx="7252028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Confirmada la cuenta de correo electrónico, presiona la opción </a:t>
            </a:r>
            <a:r>
              <a:rPr lang="es-MX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“continuar”</a:t>
            </a:r>
            <a:r>
              <a:rPr lang="es-MX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en </a:t>
            </a:r>
            <a:r>
              <a:rPr lang="es-MX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CAVA INFO</a:t>
            </a:r>
            <a:r>
              <a:rPr lang="es-MX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8" name="Conector recto de flecha 7"/>
          <p:cNvCxnSpPr/>
          <p:nvPr/>
        </p:nvCxnSpPr>
        <p:spPr>
          <a:xfrm>
            <a:off x="5953854" y="4646779"/>
            <a:ext cx="877420" cy="14343"/>
          </a:xfrm>
          <a:prstGeom prst="straightConnector1">
            <a:avLst/>
          </a:prstGeom>
          <a:ln w="1270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de flecha 9"/>
          <p:cNvCxnSpPr/>
          <p:nvPr/>
        </p:nvCxnSpPr>
        <p:spPr>
          <a:xfrm flipH="1">
            <a:off x="8176237" y="3325335"/>
            <a:ext cx="1071166" cy="0"/>
          </a:xfrm>
          <a:prstGeom prst="straightConnector1">
            <a:avLst/>
          </a:prstGeom>
          <a:ln w="1270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Cómo ver las cabeceras de correo electrónico #WhitePaper « Blog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52" t="10388" r="24231" b="12239"/>
          <a:stretch/>
        </p:blipFill>
        <p:spPr bwMode="auto">
          <a:xfrm>
            <a:off x="8965103" y="4623515"/>
            <a:ext cx="3020833" cy="1799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4163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olución Estructurada de Problemas (SEP) | Grupo Gaher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4044" y="3863662"/>
            <a:ext cx="3965078" cy="2638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110661" y="2229172"/>
            <a:ext cx="11557597" cy="2628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s-MX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 durante el registro o una vez realizado éste tienes problemas con tu usuario y contraseña o dudas sobre el mismo, informarlo a la Dirección de Capacitación del INFO, a través del correo electrónico:</a:t>
            </a:r>
          </a:p>
          <a:p>
            <a:pPr algn="just">
              <a:lnSpc>
                <a:spcPct val="107000"/>
              </a:lnSpc>
            </a:pPr>
            <a:endParaRPr lang="es-MX" sz="2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</a:pPr>
            <a:r>
              <a:rPr lang="es-MX" sz="2200" dirty="0">
                <a:solidFill>
                  <a:srgbClr val="80008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2200" dirty="0">
                <a:solidFill>
                  <a:srgbClr val="80008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capacitacion@infocdmx.org.mx</a:t>
            </a:r>
            <a:r>
              <a:rPr lang="es-MX" sz="2200" dirty="0">
                <a:solidFill>
                  <a:srgbClr val="80008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07000"/>
              </a:lnSpc>
            </a:pPr>
            <a:endParaRPr lang="es-MX" sz="2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</a:pPr>
            <a:r>
              <a:rPr lang="es-MX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Nosotros nos podremos en contacto para atender tu dificultades.</a:t>
            </a: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0" y="1475431"/>
            <a:ext cx="12192000" cy="626772"/>
          </a:xfrm>
        </p:spPr>
        <p:txBody>
          <a:bodyPr>
            <a:normAutofit fontScale="90000"/>
          </a:bodyPr>
          <a:lstStyle/>
          <a:p>
            <a:r>
              <a:rPr lang="es-MX" sz="3000" b="1" dirty="0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¿Qué hacer si no recibo correo de confirmación o tengo problemas con el registro? </a:t>
            </a:r>
          </a:p>
        </p:txBody>
      </p:sp>
      <p:pic>
        <p:nvPicPr>
          <p:cNvPr id="1028" name="Picture 4" descr="Archivo:Correo electrónico redireccionado.png - Wikipedia, la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61" y="5024569"/>
            <a:ext cx="3868911" cy="131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7206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/>
          <a:srcRect l="25208" t="12760" r="24792" b="13316"/>
          <a:stretch/>
        </p:blipFill>
        <p:spPr>
          <a:xfrm>
            <a:off x="280566" y="2102674"/>
            <a:ext cx="8311711" cy="436794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ángulo 6"/>
          <p:cNvSpPr/>
          <p:nvPr/>
        </p:nvSpPr>
        <p:spPr>
          <a:xfrm>
            <a:off x="8784300" y="3007964"/>
            <a:ext cx="3057401" cy="2434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990" indent="-380990" algn="just">
              <a:lnSpc>
                <a:spcPct val="107000"/>
              </a:lnSpc>
              <a:buClr>
                <a:srgbClr val="990099"/>
              </a:buClr>
              <a:buFont typeface="Arial" panose="020B0604020202020204" pitchFamily="34" charset="0"/>
              <a:buChar char="•"/>
            </a:pPr>
            <a:r>
              <a:rPr lang="es-MX" sz="24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Captura tu “usuario y contraseña”. </a:t>
            </a:r>
          </a:p>
          <a:p>
            <a:pPr marL="380990" indent="-380990" algn="just">
              <a:lnSpc>
                <a:spcPct val="107000"/>
              </a:lnSpc>
              <a:buClr>
                <a:srgbClr val="990099"/>
              </a:buClr>
              <a:buFont typeface="Arial" panose="020B0604020202020204" pitchFamily="34" charset="0"/>
              <a:buChar char="•"/>
            </a:pPr>
            <a:endParaRPr lang="es-MX" sz="2400" dirty="0"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380990" indent="-380990" algn="just">
              <a:lnSpc>
                <a:spcPct val="107000"/>
              </a:lnSpc>
              <a:buClr>
                <a:srgbClr val="990099"/>
              </a:buClr>
              <a:buFont typeface="Arial" panose="020B0604020202020204" pitchFamily="34" charset="0"/>
              <a:buChar char="•"/>
            </a:pPr>
            <a:r>
              <a:rPr lang="es-MX" sz="24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Presiona el botón  </a:t>
            </a:r>
            <a:r>
              <a:rPr lang="es-MX" sz="2400" b="1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“Ingresar”</a:t>
            </a:r>
            <a:r>
              <a:rPr lang="es-MX" sz="24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.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B61486A8-C2EC-4C87-9F49-29895AA74C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9875" y="1384660"/>
            <a:ext cx="10288680" cy="718013"/>
          </a:xfrm>
        </p:spPr>
        <p:txBody>
          <a:bodyPr>
            <a:noAutofit/>
          </a:bodyPr>
          <a:lstStyle/>
          <a:p>
            <a:r>
              <a:rPr lang="es-MX" sz="3200" b="1" dirty="0">
                <a:solidFill>
                  <a:srgbClr val="660066"/>
                </a:solidFill>
                <a:latin typeface="Helvetica"/>
                <a:cs typeface="Helvetica"/>
              </a:rPr>
              <a:t>Es momento de entrar a CAVA INFO </a:t>
            </a:r>
          </a:p>
        </p:txBody>
      </p: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A3DE0150-C197-482E-89FA-673A77677AD8}"/>
              </a:ext>
            </a:extLst>
          </p:cNvPr>
          <p:cNvCxnSpPr>
            <a:cxnSpLocks/>
          </p:cNvCxnSpPr>
          <p:nvPr/>
        </p:nvCxnSpPr>
        <p:spPr>
          <a:xfrm>
            <a:off x="1679509" y="4197085"/>
            <a:ext cx="1824203" cy="0"/>
          </a:xfrm>
          <a:prstGeom prst="straightConnector1">
            <a:avLst/>
          </a:prstGeom>
          <a:ln w="57150">
            <a:solidFill>
              <a:srgbClr val="E02EA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4715380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 plataforma (1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12460EBECA45F45858DE489302054B0" ma:contentTypeVersion="12" ma:contentTypeDescription="Crear nuevo documento." ma:contentTypeScope="" ma:versionID="2c67e3a3a54623a548bd53e920745fda">
  <xsd:schema xmlns:xsd="http://www.w3.org/2001/XMLSchema" xmlns:xs="http://www.w3.org/2001/XMLSchema" xmlns:p="http://schemas.microsoft.com/office/2006/metadata/properties" xmlns:ns3="f8494fdb-3ffd-4ea0-960c-68677fcffa8c" xmlns:ns4="93278712-b4f5-4e58-b918-0a9b3d74acd9" targetNamespace="http://schemas.microsoft.com/office/2006/metadata/properties" ma:root="true" ma:fieldsID="e106e7bce3e223d96d28f8ccb7bf8551" ns3:_="" ns4:_="">
    <xsd:import namespace="f8494fdb-3ffd-4ea0-960c-68677fcffa8c"/>
    <xsd:import namespace="93278712-b4f5-4e58-b918-0a9b3d74acd9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494fdb-3ffd-4ea0-960c-68677fcffa8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de la sugerencia para compartir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278712-b4f5-4e58-b918-0a9b3d74ac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83D2523-56E5-4D46-998F-751939B0CE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8494fdb-3ffd-4ea0-960c-68677fcffa8c"/>
    <ds:schemaRef ds:uri="93278712-b4f5-4e58-b918-0a9b3d74acd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8F679ED-CC89-46F9-96A1-E5170CCC026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2C7CC9F-17D1-4621-B819-04621EDDDF2D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 plataforma (1)</Template>
  <TotalTime>4444</TotalTime>
  <Words>1307</Words>
  <Application>Microsoft Office PowerPoint</Application>
  <PresentationFormat>Panorámica</PresentationFormat>
  <Paragraphs>131</Paragraphs>
  <Slides>29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29</vt:i4>
      </vt:variant>
    </vt:vector>
  </HeadingPairs>
  <TitlesOfParts>
    <vt:vector size="34" baseType="lpstr">
      <vt:lpstr>Arial</vt:lpstr>
      <vt:lpstr>Calibri</vt:lpstr>
      <vt:lpstr>Helvetica</vt:lpstr>
      <vt:lpstr>Presentation plataforma (1)</vt:lpstr>
      <vt:lpstr>Office Theme</vt:lpstr>
      <vt:lpstr>Presentación de PowerPoint</vt:lpstr>
      <vt:lpstr>Presentación de PowerPoint</vt:lpstr>
      <vt:lpstr>Selecciona la opción de Capacitación presencial, desliza el cursor hacia abajo y selecciona el Sistema de Capacitación CAVA INFO.</vt:lpstr>
      <vt:lpstr>Presentación de PowerPoint</vt:lpstr>
      <vt:lpstr>Presentación de PowerPoint</vt:lpstr>
      <vt:lpstr>¿Qué datos específicos se necesitan para registrarse?</vt:lpstr>
      <vt:lpstr>¿Cómo saber que el registro fue exitoso? </vt:lpstr>
      <vt:lpstr>¿Qué hacer si no recibo correo de confirmación o tengo problemas con el registro? </vt:lpstr>
      <vt:lpstr>Presentación de PowerPoint</vt:lpstr>
      <vt:lpstr>Olvidé mi usuario y contraseña ¿es posible recuperarlos?</vt:lpstr>
      <vt:lpstr>¿Qué pasa cuando ingreso a CAVA INFO?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¿Cuándo puedo hacer mi examen?</vt:lpstr>
      <vt:lpstr>Presentación de PowerPoint</vt:lpstr>
      <vt:lpstr>Presentación de PowerPoint</vt:lpstr>
      <vt:lpstr>Presentación de PowerPoint</vt:lpstr>
      <vt:lpstr>¿Es necesario contestar la Evaluación de Calidad?</vt:lpstr>
      <vt:lpstr>¿Puedo reimprimir mi constancia?</vt:lpstr>
      <vt:lpstr>¿Puedo reimprimir mi constancia?</vt:lpstr>
      <vt:lpstr>Cambié de trabajo o mis datos son erróneos ¿Puedo modificar mis datos en la plataforma?</vt:lpstr>
      <vt:lpstr>¿Qué pasa si no puedo asistir al curso en el que estoy inscrito?</vt:lpstr>
      <vt:lpstr>¿Qué pasa si no puedo asistir al curso en el que estoy inscrito?</vt:lpstr>
      <vt:lpstr>¿En qué condiciones inicia CAVA INFO?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Cesar Fernández González</dc:creator>
  <cp:lastModifiedBy>Freddy</cp:lastModifiedBy>
  <cp:revision>192</cp:revision>
  <dcterms:created xsi:type="dcterms:W3CDTF">2020-06-09T21:32:05Z</dcterms:created>
  <dcterms:modified xsi:type="dcterms:W3CDTF">2020-08-12T16:59:50Z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0x010100D12460EBECA45F45858DE489302054B0</vt:lpwstr>
  </property>
</Properties>
</file>