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93" r:id="rId3"/>
    <p:sldId id="294" r:id="rId4"/>
    <p:sldId id="295" r:id="rId5"/>
    <p:sldId id="296" r:id="rId6"/>
    <p:sldId id="349" r:id="rId7"/>
    <p:sldId id="298" r:id="rId8"/>
    <p:sldId id="282" r:id="rId9"/>
    <p:sldId id="291" r:id="rId10"/>
    <p:sldId id="292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</p:sldIdLst>
  <p:sldSz cx="9144000" cy="6858000" type="screen4x3"/>
  <p:notesSz cx="6797675" cy="98742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B641B"/>
    <a:srgbClr val="33CCCC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25" autoAdjust="0"/>
    <p:restoredTop sz="96522" autoAdjust="0"/>
  </p:normalViewPr>
  <p:slideViewPr>
    <p:cSldViewPr>
      <p:cViewPr varScale="1">
        <p:scale>
          <a:sx n="88" d="100"/>
          <a:sy n="88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28988825142125E-2"/>
          <c:y val="3.303120122101711E-2"/>
          <c:w val="0.97652304667141776"/>
          <c:h val="0.87617180786121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CC00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39639D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9"/>
            <c:invertIfNegative val="0"/>
            <c:bubble3D val="0"/>
            <c:spPr>
              <a:solidFill>
                <a:srgbClr val="EB641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Hoja1!$B$2:$B$13</c:f>
              <c:numCache>
                <c:formatCode>#,##0</c:formatCode>
                <c:ptCount val="12"/>
                <c:pt idx="0">
                  <c:v>2665</c:v>
                </c:pt>
                <c:pt idx="1">
                  <c:v>4359</c:v>
                </c:pt>
                <c:pt idx="2">
                  <c:v>6621</c:v>
                </c:pt>
                <c:pt idx="3">
                  <c:v>19044</c:v>
                </c:pt>
                <c:pt idx="4">
                  <c:v>41164</c:v>
                </c:pt>
                <c:pt idx="5">
                  <c:v>96233</c:v>
                </c:pt>
                <c:pt idx="6">
                  <c:v>89571</c:v>
                </c:pt>
                <c:pt idx="7">
                  <c:v>94048</c:v>
                </c:pt>
                <c:pt idx="8">
                  <c:v>91576</c:v>
                </c:pt>
                <c:pt idx="9">
                  <c:v>103470</c:v>
                </c:pt>
                <c:pt idx="10">
                  <c:v>111964</c:v>
                </c:pt>
                <c:pt idx="11">
                  <c:v>106525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472955480"/>
        <c:axId val="472957832"/>
      </c:barChart>
      <c:catAx>
        <c:axId val="4729554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57832"/>
        <c:crosses val="autoZero"/>
        <c:auto val="1"/>
        <c:lblAlgn val="ctr"/>
        <c:lblOffset val="100"/>
        <c:noMultiLvlLbl val="0"/>
      </c:catAx>
      <c:valAx>
        <c:axId val="472957832"/>
        <c:scaling>
          <c:orientation val="minMax"/>
          <c:max val="12000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472955480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107556791840467E-2"/>
          <c:y val="4.525674499564851E-2"/>
          <c:w val="0.95920259619842374"/>
          <c:h val="0.8391233732859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4.7'!$B$3</c:f>
              <c:strCache>
                <c:ptCount val="1"/>
                <c:pt idx="0">
                  <c:v>Servidores públicos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 prstMaterial="metal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CC006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 prstMaterial="metal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4.7'!$A$4:$A$7</c:f>
              <c:strCache>
                <c:ptCount val="4"/>
                <c:pt idx="0">
                  <c:v>2012: 4,397 solicitudes ARCO</c:v>
                </c:pt>
                <c:pt idx="1">
                  <c:v>2013: 5,404 solicitudes ARCO</c:v>
                </c:pt>
                <c:pt idx="2">
                  <c:v>2014: 6,798 solicitudes ARCO</c:v>
                </c:pt>
                <c:pt idx="3">
                  <c:v>2015: 9,468 solicitudes ARCO</c:v>
                </c:pt>
              </c:strCache>
            </c:strRef>
          </c:cat>
          <c:val>
            <c:numRef>
              <c:f>'Gráfica 4.7'!$B$4:$B$7</c:f>
              <c:numCache>
                <c:formatCode>0.0</c:formatCode>
                <c:ptCount val="4"/>
                <c:pt idx="0">
                  <c:v>2.2999999999999998</c:v>
                </c:pt>
                <c:pt idx="1">
                  <c:v>2.288675055514434</c:v>
                </c:pt>
                <c:pt idx="2">
                  <c:v>2.2999999999999998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54696"/>
        <c:axId val="472970376"/>
      </c:barChart>
      <c:catAx>
        <c:axId val="4729546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70376"/>
        <c:crosses val="autoZero"/>
        <c:auto val="1"/>
        <c:lblAlgn val="ctr"/>
        <c:lblOffset val="100"/>
        <c:noMultiLvlLbl val="0"/>
      </c:catAx>
      <c:valAx>
        <c:axId val="472970376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7295469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
solicitudes</c:v>
                </c:pt>
              </c:strCache>
            </c:strRef>
          </c:tx>
          <c:spPr>
            <a:ln>
              <a:solidFill>
                <a:srgbClr val="CC0066"/>
              </a:solidFill>
            </a:ln>
          </c:spPr>
          <c:marker>
            <c:symbol val="diamond"/>
            <c:size val="7"/>
            <c:spPr>
              <a:solidFill>
                <a:srgbClr val="CC006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348</c:v>
                </c:pt>
                <c:pt idx="1">
                  <c:v>373</c:v>
                </c:pt>
                <c:pt idx="2">
                  <c:v>464</c:v>
                </c:pt>
                <c:pt idx="3">
                  <c:v>430</c:v>
                </c:pt>
                <c:pt idx="4">
                  <c:v>558</c:v>
                </c:pt>
                <c:pt idx="5">
                  <c:v>574</c:v>
                </c:pt>
                <c:pt idx="6">
                  <c:v>490</c:v>
                </c:pt>
                <c:pt idx="7">
                  <c:v>718</c:v>
                </c:pt>
                <c:pt idx="8">
                  <c:v>603</c:v>
                </c:pt>
                <c:pt idx="9">
                  <c:v>746</c:v>
                </c:pt>
                <c:pt idx="10">
                  <c:v>940</c:v>
                </c:pt>
                <c:pt idx="11">
                  <c:v>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
solicitudes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1048</c:v>
                </c:pt>
                <c:pt idx="1">
                  <c:v>1287</c:v>
                </c:pt>
                <c:pt idx="2">
                  <c:v>1299</c:v>
                </c:pt>
                <c:pt idx="3">
                  <c:v>1501</c:v>
                </c:pt>
                <c:pt idx="4">
                  <c:v>1353</c:v>
                </c:pt>
                <c:pt idx="5">
                  <c:v>1332</c:v>
                </c:pt>
                <c:pt idx="6">
                  <c:v>1467</c:v>
                </c:pt>
                <c:pt idx="7">
                  <c:v>1661</c:v>
                </c:pt>
                <c:pt idx="8">
                  <c:v>1843</c:v>
                </c:pt>
                <c:pt idx="9">
                  <c:v>2999</c:v>
                </c:pt>
                <c:pt idx="10">
                  <c:v>2323</c:v>
                </c:pt>
                <c:pt idx="11">
                  <c:v>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
solicitudes</c:v>
                </c:pt>
              </c:strCache>
            </c:strRef>
          </c:tx>
          <c:spPr>
            <a:ln>
              <a:solidFill>
                <a:srgbClr val="39639D"/>
              </a:solidFill>
            </a:ln>
          </c:spPr>
          <c:marker>
            <c:spPr>
              <a:solidFill>
                <a:srgbClr val="39639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#,##0</c:formatCode>
                <c:ptCount val="12"/>
                <c:pt idx="0">
                  <c:v>2081</c:v>
                </c:pt>
                <c:pt idx="1">
                  <c:v>1831</c:v>
                </c:pt>
                <c:pt idx="2">
                  <c:v>2193</c:v>
                </c:pt>
                <c:pt idx="3">
                  <c:v>3526</c:v>
                </c:pt>
                <c:pt idx="4">
                  <c:v>4238</c:v>
                </c:pt>
                <c:pt idx="5">
                  <c:v>4996</c:v>
                </c:pt>
                <c:pt idx="6">
                  <c:v>3650</c:v>
                </c:pt>
                <c:pt idx="7">
                  <c:v>3832</c:v>
                </c:pt>
                <c:pt idx="8">
                  <c:v>3520</c:v>
                </c:pt>
                <c:pt idx="9">
                  <c:v>4149</c:v>
                </c:pt>
                <c:pt idx="10">
                  <c:v>3887</c:v>
                </c:pt>
                <c:pt idx="11">
                  <c:v>3261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96,233
solicitudes</c:v>
                </c:pt>
              </c:strCache>
            </c:strRef>
          </c:tx>
          <c:spPr>
            <a:ln>
              <a:solidFill>
                <a:srgbClr val="A6A6A6"/>
              </a:solidFill>
            </a:ln>
          </c:spPr>
          <c:marker>
            <c:symbol val="circle"/>
            <c:size val="7"/>
            <c:spPr>
              <a:solidFill>
                <a:srgbClr val="A6A6A6"/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#,##0</c:formatCode>
                <c:ptCount val="12"/>
                <c:pt idx="0">
                  <c:v>2942</c:v>
                </c:pt>
                <c:pt idx="1">
                  <c:v>4447</c:v>
                </c:pt>
                <c:pt idx="2">
                  <c:v>6832</c:v>
                </c:pt>
                <c:pt idx="3">
                  <c:v>8074</c:v>
                </c:pt>
                <c:pt idx="4">
                  <c:v>9151</c:v>
                </c:pt>
                <c:pt idx="5">
                  <c:v>13898</c:v>
                </c:pt>
                <c:pt idx="6">
                  <c:v>8191</c:v>
                </c:pt>
                <c:pt idx="7">
                  <c:v>9888</c:v>
                </c:pt>
                <c:pt idx="8">
                  <c:v>6665</c:v>
                </c:pt>
                <c:pt idx="9">
                  <c:v>10750</c:v>
                </c:pt>
                <c:pt idx="10">
                  <c:v>8286</c:v>
                </c:pt>
                <c:pt idx="11">
                  <c:v>7109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89,571
solicitudes</c:v>
                </c:pt>
              </c:strCache>
            </c:strRef>
          </c:tx>
          <c:spPr>
            <a:ln>
              <a:solidFill>
                <a:srgbClr val="996633"/>
              </a:solidFill>
            </a:ln>
          </c:spPr>
          <c:marker>
            <c:symbol val="star"/>
            <c:size val="8"/>
            <c:spPr>
              <a:noFill/>
              <a:ln w="1270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#,##0</c:formatCode>
                <c:ptCount val="12"/>
                <c:pt idx="0">
                  <c:v>7733</c:v>
                </c:pt>
                <c:pt idx="1">
                  <c:v>7514</c:v>
                </c:pt>
                <c:pt idx="2">
                  <c:v>6814</c:v>
                </c:pt>
                <c:pt idx="3">
                  <c:v>6521</c:v>
                </c:pt>
                <c:pt idx="4">
                  <c:v>5694</c:v>
                </c:pt>
                <c:pt idx="5">
                  <c:v>10198</c:v>
                </c:pt>
                <c:pt idx="6">
                  <c:v>7680</c:v>
                </c:pt>
                <c:pt idx="7">
                  <c:v>7852</c:v>
                </c:pt>
                <c:pt idx="8">
                  <c:v>8463</c:v>
                </c:pt>
                <c:pt idx="9">
                  <c:v>7544</c:v>
                </c:pt>
                <c:pt idx="10">
                  <c:v>8478</c:v>
                </c:pt>
                <c:pt idx="11">
                  <c:v>5080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94,048
solicitudes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#,##0</c:formatCode>
                <c:ptCount val="12"/>
                <c:pt idx="0">
                  <c:v>6867</c:v>
                </c:pt>
                <c:pt idx="1">
                  <c:v>8106</c:v>
                </c:pt>
                <c:pt idx="2">
                  <c:v>10689</c:v>
                </c:pt>
                <c:pt idx="3">
                  <c:v>7339</c:v>
                </c:pt>
                <c:pt idx="4">
                  <c:v>8271</c:v>
                </c:pt>
                <c:pt idx="5">
                  <c:v>8200</c:v>
                </c:pt>
                <c:pt idx="6">
                  <c:v>4249</c:v>
                </c:pt>
                <c:pt idx="7">
                  <c:v>10445</c:v>
                </c:pt>
                <c:pt idx="8">
                  <c:v>7330</c:v>
                </c:pt>
                <c:pt idx="9">
                  <c:v>8214</c:v>
                </c:pt>
                <c:pt idx="10">
                  <c:v>9172</c:v>
                </c:pt>
                <c:pt idx="11">
                  <c:v>5166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91,576
solicitudes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#,##0</c:formatCode>
                <c:ptCount val="12"/>
                <c:pt idx="0">
                  <c:v>8880</c:v>
                </c:pt>
                <c:pt idx="1">
                  <c:v>8502</c:v>
                </c:pt>
                <c:pt idx="2">
                  <c:v>8262</c:v>
                </c:pt>
                <c:pt idx="3">
                  <c:v>6918</c:v>
                </c:pt>
                <c:pt idx="4">
                  <c:v>8124</c:v>
                </c:pt>
                <c:pt idx="5">
                  <c:v>8677</c:v>
                </c:pt>
                <c:pt idx="6">
                  <c:v>6214</c:v>
                </c:pt>
                <c:pt idx="7">
                  <c:v>8728</c:v>
                </c:pt>
                <c:pt idx="8">
                  <c:v>5819</c:v>
                </c:pt>
                <c:pt idx="9">
                  <c:v>10105</c:v>
                </c:pt>
                <c:pt idx="10">
                  <c:v>8065</c:v>
                </c:pt>
                <c:pt idx="11">
                  <c:v>3282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103,470
solicitudes</c:v>
                </c:pt>
              </c:strCache>
            </c:strRef>
          </c:tx>
          <c:spPr>
            <a:ln>
              <a:solidFill>
                <a:srgbClr val="EB641B"/>
              </a:solidFill>
            </a:ln>
          </c:spPr>
          <c:marker>
            <c:symbol val="triangle"/>
            <c:size val="7"/>
            <c:spPr>
              <a:solidFill>
                <a:srgbClr val="EB641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#,##0</c:formatCode>
                <c:ptCount val="12"/>
                <c:pt idx="0">
                  <c:v>10596</c:v>
                </c:pt>
                <c:pt idx="1">
                  <c:v>8346</c:v>
                </c:pt>
                <c:pt idx="2">
                  <c:v>6157</c:v>
                </c:pt>
                <c:pt idx="3">
                  <c:v>10621</c:v>
                </c:pt>
                <c:pt idx="4">
                  <c:v>8988</c:v>
                </c:pt>
                <c:pt idx="5">
                  <c:v>9991</c:v>
                </c:pt>
                <c:pt idx="6">
                  <c:v>6531</c:v>
                </c:pt>
                <c:pt idx="7">
                  <c:v>10800</c:v>
                </c:pt>
                <c:pt idx="8">
                  <c:v>7511</c:v>
                </c:pt>
                <c:pt idx="9">
                  <c:v>10270</c:v>
                </c:pt>
                <c:pt idx="10">
                  <c:v>8674</c:v>
                </c:pt>
                <c:pt idx="11">
                  <c:v>4985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111,964
solicitudes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marker>
            <c:symbol val="circle"/>
            <c:size val="7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Hoja1!$J$2:$J$13</c:f>
              <c:numCache>
                <c:formatCode>#,##0</c:formatCode>
                <c:ptCount val="12"/>
                <c:pt idx="0">
                  <c:v>11398</c:v>
                </c:pt>
                <c:pt idx="1">
                  <c:v>9738</c:v>
                </c:pt>
                <c:pt idx="2">
                  <c:v>10790</c:v>
                </c:pt>
                <c:pt idx="3">
                  <c:v>8214</c:v>
                </c:pt>
                <c:pt idx="4">
                  <c:v>8515</c:v>
                </c:pt>
                <c:pt idx="5">
                  <c:v>9721</c:v>
                </c:pt>
                <c:pt idx="6">
                  <c:v>5863</c:v>
                </c:pt>
                <c:pt idx="7">
                  <c:v>11069</c:v>
                </c:pt>
                <c:pt idx="8">
                  <c:v>9141</c:v>
                </c:pt>
                <c:pt idx="9">
                  <c:v>11553</c:v>
                </c:pt>
                <c:pt idx="10">
                  <c:v>10000</c:v>
                </c:pt>
                <c:pt idx="11">
                  <c:v>5962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2015: 106,525
solicitudes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Hoja1!$K$2:$K$13</c:f>
              <c:numCache>
                <c:formatCode>#,##0</c:formatCode>
                <c:ptCount val="12"/>
                <c:pt idx="0">
                  <c:v>8076</c:v>
                </c:pt>
                <c:pt idx="1">
                  <c:v>9099</c:v>
                </c:pt>
                <c:pt idx="2">
                  <c:v>10401</c:v>
                </c:pt>
                <c:pt idx="3">
                  <c:v>9123</c:v>
                </c:pt>
                <c:pt idx="4">
                  <c:v>7903</c:v>
                </c:pt>
                <c:pt idx="5">
                  <c:v>8815</c:v>
                </c:pt>
                <c:pt idx="6">
                  <c:v>5363</c:v>
                </c:pt>
                <c:pt idx="7">
                  <c:v>13039</c:v>
                </c:pt>
                <c:pt idx="8">
                  <c:v>7755</c:v>
                </c:pt>
                <c:pt idx="9">
                  <c:v>10815</c:v>
                </c:pt>
                <c:pt idx="10">
                  <c:v>10930</c:v>
                </c:pt>
                <c:pt idx="11">
                  <c:v>5206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956264"/>
        <c:axId val="472959792"/>
      </c:lineChart>
      <c:catAx>
        <c:axId val="47295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472959792"/>
        <c:crosses val="autoZero"/>
        <c:auto val="1"/>
        <c:lblAlgn val="ctr"/>
        <c:lblOffset val="100"/>
        <c:noMultiLvlLbl val="0"/>
      </c:catAx>
      <c:valAx>
        <c:axId val="472959792"/>
        <c:scaling>
          <c:orientation val="minMax"/>
          <c:max val="15000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crossAx val="472956264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179871457189091E-2"/>
          <c:y val="5.7069706280358692E-2"/>
          <c:w val="0.87806961332962308"/>
          <c:h val="0.7951055809788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Solicitudes!$B$1</c:f>
              <c:strCache>
                <c:ptCount val="1"/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Solicitudes!$A$2:$A$5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Solicitudes!$B$2:$B$5</c:f>
              <c:numCache>
                <c:formatCode>#,##0</c:formatCode>
                <c:ptCount val="4"/>
                <c:pt idx="0">
                  <c:v>5235</c:v>
                </c:pt>
                <c:pt idx="1">
                  <c:v>6094</c:v>
                </c:pt>
                <c:pt idx="2">
                  <c:v>7656</c:v>
                </c:pt>
                <c:pt idx="3">
                  <c:v>10265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5"/>
        <c:axId val="472964888"/>
        <c:axId val="472961360"/>
      </c:barChart>
      <c:catAx>
        <c:axId val="4729648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61360"/>
        <c:crosses val="autoZero"/>
        <c:auto val="1"/>
        <c:lblAlgn val="ctr"/>
        <c:lblOffset val="100"/>
        <c:noMultiLvlLbl val="0"/>
      </c:catAx>
      <c:valAx>
        <c:axId val="472961360"/>
        <c:scaling>
          <c:orientation val="minMax"/>
          <c:min val="0"/>
        </c:scaling>
        <c:delete val="0"/>
        <c:axPos val="l"/>
        <c:numFmt formatCode="#,##0" sourceLinked="0"/>
        <c:majorTickMark val="cross"/>
        <c:minorTickMark val="none"/>
        <c:tickLblPos val="nextTo"/>
        <c:crossAx val="472964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>
          <a:latin typeface="Calibri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</a:t>
            </a:r>
          </a:p>
        </c:rich>
      </c:tx>
      <c:layout>
        <c:manualLayout>
          <c:xMode val="edge"/>
          <c:yMode val="edge"/>
          <c:x val="0.46475615917925545"/>
          <c:y val="0.2198696898035860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5730994152046785E-2"/>
          <c:y val="0.25367576986761248"/>
          <c:w val="0.94853801169590668"/>
          <c:h val="0.6169879178325888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'Gráfica 4. 4'!$E$3</c:f>
              <c:strCache>
                <c:ptCount val="1"/>
                <c:pt idx="0">
                  <c:v>2012: 5,235 solicitudes ARCO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4'!$E$4:$E$7</c:f>
              <c:numCache>
                <c:formatCode>#,##0.00</c:formatCode>
                <c:ptCount val="4"/>
                <c:pt idx="0">
                  <c:v>63.170964660936008</c:v>
                </c:pt>
                <c:pt idx="1">
                  <c:v>6.0936007640878698</c:v>
                </c:pt>
                <c:pt idx="2">
                  <c:v>0.26743075453677173</c:v>
                </c:pt>
                <c:pt idx="3">
                  <c:v>30.46800382043935</c:v>
                </c:pt>
              </c:numCache>
            </c:numRef>
          </c:val>
        </c:ser>
        <c:ser>
          <c:idx val="4"/>
          <c:order val="1"/>
          <c:tx>
            <c:strRef>
              <c:f>'Gráfica 4. 4'!$F$3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4'!$F$4:$F$7</c:f>
              <c:numCache>
                <c:formatCode>#,##0.00</c:formatCode>
                <c:ptCount val="4"/>
                <c:pt idx="0">
                  <c:v>46.914998359041682</c:v>
                </c:pt>
                <c:pt idx="1">
                  <c:v>4.020347883163768</c:v>
                </c:pt>
                <c:pt idx="2">
                  <c:v>0.52510666229077785</c:v>
                </c:pt>
                <c:pt idx="3">
                  <c:v>48.539547095503771</c:v>
                </c:pt>
              </c:numCache>
            </c:numRef>
          </c:val>
        </c:ser>
        <c:ser>
          <c:idx val="5"/>
          <c:order val="2"/>
          <c:tx>
            <c:strRef>
              <c:f>'Gráfica 4. 4'!$G$3</c:f>
              <c:strCache>
                <c:ptCount val="1"/>
                <c:pt idx="0">
                  <c:v>2014: 7,656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4'!$G$4:$G$7</c:f>
              <c:numCache>
                <c:formatCode>#,##0.00</c:formatCode>
                <c:ptCount val="4"/>
                <c:pt idx="0">
                  <c:v>38.18</c:v>
                </c:pt>
                <c:pt idx="1">
                  <c:v>4.51</c:v>
                </c:pt>
                <c:pt idx="2">
                  <c:v>0.51</c:v>
                </c:pt>
                <c:pt idx="3">
                  <c:v>56.81</c:v>
                </c:pt>
              </c:numCache>
            </c:numRef>
          </c:val>
        </c:ser>
        <c:ser>
          <c:idx val="6"/>
          <c:order val="3"/>
          <c:tx>
            <c:strRef>
              <c:f>'Gráfica 4. 4'!$H$3</c:f>
              <c:strCache>
                <c:ptCount val="1"/>
                <c:pt idx="0">
                  <c:v>2015: 10,265 solicitudes ARCO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4'!$H$4:$H$7</c:f>
              <c:numCache>
                <c:formatCode>#,##0.00</c:formatCode>
                <c:ptCount val="4"/>
                <c:pt idx="0">
                  <c:v>31.14</c:v>
                </c:pt>
                <c:pt idx="1">
                  <c:v>4.72</c:v>
                </c:pt>
                <c:pt idx="2">
                  <c:v>0.24</c:v>
                </c:pt>
                <c:pt idx="3">
                  <c:v>63.89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60968"/>
        <c:axId val="472962144"/>
      </c:barChart>
      <c:catAx>
        <c:axId val="4729609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62144"/>
        <c:crosses val="autoZero"/>
        <c:auto val="1"/>
        <c:lblAlgn val="ctr"/>
        <c:lblOffset val="100"/>
        <c:noMultiLvlLbl val="0"/>
      </c:catAx>
      <c:valAx>
        <c:axId val="4729621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472960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659783812889699E-2"/>
          <c:y val="2.5744974945063823E-2"/>
          <c:w val="0.85823787377568239"/>
          <c:h val="0.143576218803971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Porcentajes</a:t>
            </a:r>
          </a:p>
        </c:rich>
      </c:tx>
      <c:layout>
        <c:manualLayout>
          <c:xMode val="edge"/>
          <c:yMode val="edge"/>
          <c:x val="0.46201110695287073"/>
          <c:y val="0.201910594533595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958702064896755E-2"/>
          <c:y val="0.31790637281451362"/>
          <c:w val="0.94808259587020083"/>
          <c:h val="0.557889708230915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'Gráfica 4. 5'!$E$3</c:f>
              <c:strCache>
                <c:ptCount val="1"/>
                <c:pt idx="0">
                  <c:v>2012: 4,397 solicitudes ARCO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5'!$E$4:$E$7</c:f>
              <c:numCache>
                <c:formatCode>#,##0.00</c:formatCode>
                <c:ptCount val="4"/>
                <c:pt idx="0">
                  <c:v>67.637025244484875</c:v>
                </c:pt>
                <c:pt idx="1">
                  <c:v>21.219012963384124</c:v>
                </c:pt>
                <c:pt idx="2">
                  <c:v>8.460313850352513</c:v>
                </c:pt>
                <c:pt idx="3">
                  <c:v>2.6836479417784855</c:v>
                </c:pt>
              </c:numCache>
            </c:numRef>
          </c:val>
        </c:ser>
        <c:ser>
          <c:idx val="4"/>
          <c:order val="1"/>
          <c:tx>
            <c:strRef>
              <c:f>'Gráfica 4. 5'!$F$3</c:f>
              <c:strCache>
                <c:ptCount val="1"/>
                <c:pt idx="0">
                  <c:v>2013: 5,404 solicitudes ARCO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5'!$F$4:$F$7</c:f>
              <c:numCache>
                <c:formatCode>#,##0.00</c:formatCode>
                <c:ptCount val="4"/>
                <c:pt idx="0">
                  <c:v>64.082161361954107</c:v>
                </c:pt>
                <c:pt idx="1">
                  <c:v>24.796447076239822</c:v>
                </c:pt>
                <c:pt idx="2">
                  <c:v>8.6972612879348628</c:v>
                </c:pt>
                <c:pt idx="3">
                  <c:v>2.4241302738712065</c:v>
                </c:pt>
              </c:numCache>
            </c:numRef>
          </c:val>
        </c:ser>
        <c:ser>
          <c:idx val="5"/>
          <c:order val="2"/>
          <c:tx>
            <c:strRef>
              <c:f>'Gráfica 4. 5'!$G$3</c:f>
              <c:strCache>
                <c:ptCount val="1"/>
                <c:pt idx="0">
                  <c:v>2014: 6,798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5'!$G$4:$G$7</c:f>
              <c:numCache>
                <c:formatCode>#,##0.00</c:formatCode>
                <c:ptCount val="4"/>
                <c:pt idx="0">
                  <c:v>71.3</c:v>
                </c:pt>
                <c:pt idx="1">
                  <c:v>20.6</c:v>
                </c:pt>
                <c:pt idx="2">
                  <c:v>6.7</c:v>
                </c:pt>
                <c:pt idx="3">
                  <c:v>1.5</c:v>
                </c:pt>
              </c:numCache>
            </c:numRef>
          </c:val>
        </c:ser>
        <c:ser>
          <c:idx val="6"/>
          <c:order val="3"/>
          <c:tx>
            <c:strRef>
              <c:f>'Gráfica 4. 5'!$H$3</c:f>
              <c:strCache>
                <c:ptCount val="1"/>
                <c:pt idx="0">
                  <c:v>2015: 9,468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5'!$H$4:$H$7</c:f>
              <c:numCache>
                <c:formatCode>#,##0.00</c:formatCode>
                <c:ptCount val="4"/>
                <c:pt idx="0">
                  <c:v>78.22</c:v>
                </c:pt>
                <c:pt idx="1">
                  <c:v>16.38</c:v>
                </c:pt>
                <c:pt idx="2">
                  <c:v>4.03</c:v>
                </c:pt>
                <c:pt idx="3">
                  <c:v>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55872"/>
        <c:axId val="472965672"/>
      </c:barChart>
      <c:catAx>
        <c:axId val="4729558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65672"/>
        <c:crosses val="autoZero"/>
        <c:auto val="1"/>
        <c:lblAlgn val="ctr"/>
        <c:lblOffset val="100"/>
        <c:noMultiLvlLbl val="0"/>
      </c:catAx>
      <c:valAx>
        <c:axId val="4729656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472955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1873107818398877E-2"/>
          <c:y val="1.2345679012345723E-2"/>
          <c:w val="0.8446476886021651"/>
          <c:h val="0.2036702162801731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</a:t>
            </a:r>
          </a:p>
        </c:rich>
      </c:tx>
      <c:layout>
        <c:manualLayout>
          <c:xMode val="edge"/>
          <c:yMode val="edge"/>
          <c:x val="0.49130324170005063"/>
          <c:y val="0.2758323816393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210884353741478E-2"/>
          <c:y val="0.36530239275646198"/>
          <c:w val="0.94557823129251761"/>
          <c:h val="0.5510583399297309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'Gráfica 4.5'!$E$3</c:f>
              <c:strCache>
                <c:ptCount val="1"/>
                <c:pt idx="0">
                  <c:v>2012: 5,235 solicitudes ARCO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threePt" dir="t"/>
            </a:scene3d>
            <a:sp3d prstMaterial="matte">
              <a:bevelT/>
              <a:bevelB prst="cross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softEdge rad="114300"/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>
                <a:bevelT prst="angle"/>
                <a:bevelB/>
              </a:sp3d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4.5'!$E$4:$E$7</c:f>
              <c:numCache>
                <c:formatCode>0.0</c:formatCode>
                <c:ptCount val="4"/>
                <c:pt idx="0">
                  <c:v>96.6</c:v>
                </c:pt>
                <c:pt idx="1">
                  <c:v>2.2000000000000002</c:v>
                </c:pt>
                <c:pt idx="2" formatCode="General">
                  <c:v>0.9</c:v>
                </c:pt>
                <c:pt idx="3" formatCode="General">
                  <c:v>0.3</c:v>
                </c:pt>
              </c:numCache>
            </c:numRef>
          </c:val>
        </c:ser>
        <c:ser>
          <c:idx val="4"/>
          <c:order val="1"/>
          <c:tx>
            <c:strRef>
              <c:f>'Gráfica 4.5'!$F$3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4.5'!$F$4:$F$7</c:f>
              <c:numCache>
                <c:formatCode>0.0</c:formatCode>
                <c:ptCount val="4"/>
                <c:pt idx="0">
                  <c:v>94.2</c:v>
                </c:pt>
                <c:pt idx="1">
                  <c:v>2.9</c:v>
                </c:pt>
                <c:pt idx="2" formatCode="General">
                  <c:v>2.2999999999999998</c:v>
                </c:pt>
                <c:pt idx="3" formatCode="General">
                  <c:v>0.6</c:v>
                </c:pt>
              </c:numCache>
            </c:numRef>
          </c:val>
        </c:ser>
        <c:ser>
          <c:idx val="5"/>
          <c:order val="2"/>
          <c:tx>
            <c:strRef>
              <c:f>'Gráfica 4.5'!$G$3</c:f>
              <c:strCache>
                <c:ptCount val="1"/>
                <c:pt idx="0">
                  <c:v>2014: 7,656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4.5'!$G$4:$G$7</c:f>
              <c:numCache>
                <c:formatCode>0.0</c:formatCode>
                <c:ptCount val="4"/>
                <c:pt idx="0">
                  <c:v>89.93</c:v>
                </c:pt>
                <c:pt idx="1">
                  <c:v>5.05</c:v>
                </c:pt>
                <c:pt idx="2" formatCode="General">
                  <c:v>4.83</c:v>
                </c:pt>
                <c:pt idx="3" formatCode="General">
                  <c:v>0.18</c:v>
                </c:pt>
              </c:numCache>
            </c:numRef>
          </c:val>
        </c:ser>
        <c:ser>
          <c:idx val="6"/>
          <c:order val="3"/>
          <c:tx>
            <c:strRef>
              <c:f>'Gráfica 4.5'!$H$3</c:f>
              <c:strCache>
                <c:ptCount val="1"/>
                <c:pt idx="0">
                  <c:v>2015: 10,265 solicitudes ARCO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4.5'!$H$4:$H$7</c:f>
              <c:numCache>
                <c:formatCode>#,##0.00</c:formatCode>
                <c:ptCount val="4"/>
                <c:pt idx="0">
                  <c:v>91.29</c:v>
                </c:pt>
                <c:pt idx="1">
                  <c:v>6.78</c:v>
                </c:pt>
                <c:pt idx="2">
                  <c:v>1.63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58616"/>
        <c:axId val="472966064"/>
      </c:barChart>
      <c:catAx>
        <c:axId val="4729586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66064"/>
        <c:crosses val="autoZero"/>
        <c:auto val="1"/>
        <c:lblAlgn val="ctr"/>
        <c:lblOffset val="100"/>
        <c:noMultiLvlLbl val="0"/>
      </c:catAx>
      <c:valAx>
        <c:axId val="472966064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one"/>
        <c:crossAx val="47295861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5891870424091725"/>
          <c:y val="2.9578449640359841E-2"/>
          <c:w val="0.74541734231273049"/>
          <c:h val="0.1718466871030434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>
                <a:latin typeface="Arial" pitchFamily="34" charset="0"/>
                <a:cs typeface="Arial" pitchFamily="34" charset="0"/>
              </a:defRPr>
            </a:pPr>
            <a:r>
              <a:rPr lang="es-MX" sz="1000" u="sng" dirty="0">
                <a:latin typeface="Arial" pitchFamily="34" charset="0"/>
                <a:cs typeface="Arial" pitchFamily="34" charset="0"/>
              </a:rPr>
              <a:t>Porcentaje</a:t>
            </a:r>
          </a:p>
        </c:rich>
      </c:tx>
      <c:layout>
        <c:manualLayout>
          <c:xMode val="edge"/>
          <c:yMode val="edge"/>
          <c:x val="0.50785151126396677"/>
          <c:y val="0.129887188133762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7789321261231"/>
          <c:y val="0.16719697089933741"/>
          <c:w val="0.83038015206082461"/>
          <c:h val="0.8092264392876816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'Cuadro 4.4 y Gráfica 4.3'!$E$4</c:f>
              <c:strCache>
                <c:ptCount val="1"/>
                <c:pt idx="0">
                  <c:v>2012: 5,235 solicitudes ARCO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4.3'!$E$5:$E$14</c:f>
              <c:numCache>
                <c:formatCode>0.0</c:formatCode>
                <c:ptCount val="10"/>
                <c:pt idx="0">
                  <c:v>7.6</c:v>
                </c:pt>
                <c:pt idx="1">
                  <c:v>54.8</c:v>
                </c:pt>
                <c:pt idx="2">
                  <c:v>5.7</c:v>
                </c:pt>
                <c:pt idx="3">
                  <c:v>4.4000000000000004</c:v>
                </c:pt>
                <c:pt idx="4">
                  <c:v>0.7</c:v>
                </c:pt>
                <c:pt idx="5">
                  <c:v>0.2</c:v>
                </c:pt>
                <c:pt idx="6">
                  <c:v>14</c:v>
                </c:pt>
                <c:pt idx="7">
                  <c:v>0.1</c:v>
                </c:pt>
                <c:pt idx="8">
                  <c:v>0.2</c:v>
                </c:pt>
                <c:pt idx="9">
                  <c:v>12.3</c:v>
                </c:pt>
              </c:numCache>
            </c:numRef>
          </c:val>
        </c:ser>
        <c:ser>
          <c:idx val="4"/>
          <c:order val="1"/>
          <c:tx>
            <c:strRef>
              <c:f>'Cuadro 4.4 y Gráfica 4.3'!$F$4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4.3'!$F$5:$F$14</c:f>
              <c:numCache>
                <c:formatCode>0.0</c:formatCode>
                <c:ptCount val="10"/>
                <c:pt idx="0">
                  <c:v>11.6</c:v>
                </c:pt>
                <c:pt idx="1">
                  <c:v>48.6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0.7</c:v>
                </c:pt>
                <c:pt idx="5">
                  <c:v>0.2</c:v>
                </c:pt>
                <c:pt idx="6">
                  <c:v>20.3</c:v>
                </c:pt>
                <c:pt idx="7">
                  <c:v>0.4</c:v>
                </c:pt>
                <c:pt idx="8">
                  <c:v>0.2</c:v>
                </c:pt>
                <c:pt idx="9">
                  <c:v>8.1</c:v>
                </c:pt>
              </c:numCache>
            </c:numRef>
          </c:val>
        </c:ser>
        <c:ser>
          <c:idx val="5"/>
          <c:order val="2"/>
          <c:tx>
            <c:strRef>
              <c:f>'Cuadro 4.4 y Gráfica 4.3'!$G$4</c:f>
              <c:strCache>
                <c:ptCount val="1"/>
                <c:pt idx="0">
                  <c:v>2014: 7, 656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4.3'!$G$5:$G$14</c:f>
              <c:numCache>
                <c:formatCode>0.0</c:formatCode>
                <c:ptCount val="10"/>
                <c:pt idx="0">
                  <c:v>13.1</c:v>
                </c:pt>
                <c:pt idx="1">
                  <c:v>46.89</c:v>
                </c:pt>
                <c:pt idx="2">
                  <c:v>3.13</c:v>
                </c:pt>
                <c:pt idx="3">
                  <c:v>3.44</c:v>
                </c:pt>
                <c:pt idx="4">
                  <c:v>4.0599999999999996</c:v>
                </c:pt>
                <c:pt idx="5">
                  <c:v>0.25</c:v>
                </c:pt>
                <c:pt idx="6">
                  <c:v>21.83</c:v>
                </c:pt>
                <c:pt idx="7">
                  <c:v>0.22</c:v>
                </c:pt>
                <c:pt idx="8">
                  <c:v>0.65</c:v>
                </c:pt>
                <c:pt idx="9">
                  <c:v>6.43</c:v>
                </c:pt>
              </c:numCache>
            </c:numRef>
          </c:val>
        </c:ser>
        <c:ser>
          <c:idx val="6"/>
          <c:order val="3"/>
          <c:tx>
            <c:strRef>
              <c:f>'Cuadro 4.4 y Gráfica 4.3'!$H$4</c:f>
              <c:strCache>
                <c:ptCount val="1"/>
                <c:pt idx="0">
                  <c:v>2015: 10,265 solicitudes ARCO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4.3'!$H$5:$H$14</c:f>
              <c:numCache>
                <c:formatCode>#,##0.00</c:formatCode>
                <c:ptCount val="10"/>
                <c:pt idx="0">
                  <c:v>8.24</c:v>
                </c:pt>
                <c:pt idx="1">
                  <c:v>37.82</c:v>
                </c:pt>
                <c:pt idx="2">
                  <c:v>3.48</c:v>
                </c:pt>
                <c:pt idx="3">
                  <c:v>1.74</c:v>
                </c:pt>
                <c:pt idx="4">
                  <c:v>2.02</c:v>
                </c:pt>
                <c:pt idx="5">
                  <c:v>0.21</c:v>
                </c:pt>
                <c:pt idx="6">
                  <c:v>39.1</c:v>
                </c:pt>
                <c:pt idx="7">
                  <c:v>0.19</c:v>
                </c:pt>
                <c:pt idx="8">
                  <c:v>1.48</c:v>
                </c:pt>
                <c:pt idx="9">
                  <c:v>5.71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62928"/>
        <c:axId val="472966848"/>
      </c:barChart>
      <c:catAx>
        <c:axId val="472962928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</c:spPr>
        <c:txPr>
          <a:bodyPr rot="0"/>
          <a:lstStyle/>
          <a:p>
            <a:pPr>
              <a:defRPr sz="600"/>
            </a:pPr>
            <a:endParaRPr lang="es-ES"/>
          </a:p>
        </c:txPr>
        <c:crossAx val="472966848"/>
        <c:crosses val="autoZero"/>
        <c:auto val="1"/>
        <c:lblAlgn val="ctr"/>
        <c:lblOffset val="100"/>
        <c:noMultiLvlLbl val="0"/>
      </c:catAx>
      <c:valAx>
        <c:axId val="472966848"/>
        <c:scaling>
          <c:orientation val="minMax"/>
          <c:max val="70"/>
        </c:scaling>
        <c:delete val="1"/>
        <c:axPos val="t"/>
        <c:numFmt formatCode="0.0" sourceLinked="1"/>
        <c:majorTickMark val="out"/>
        <c:minorTickMark val="none"/>
        <c:tickLblPos val="none"/>
        <c:crossAx val="47296292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3221721862836924"/>
          <c:y val="1.3309127268687387E-2"/>
          <c:w val="0.77712977402306893"/>
          <c:h val="9.880833570023239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scene3d>
      <a:camera prst="orthographicFront"/>
      <a:lightRig rig="threePt" dir="t"/>
    </a:scene3d>
    <a:sp3d prstMaterial="matte"/>
  </c:spPr>
  <c:txPr>
    <a:bodyPr/>
    <a:lstStyle/>
    <a:p>
      <a:pPr>
        <a:defRPr sz="1000" b="1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</a:t>
            </a:r>
          </a:p>
        </c:rich>
      </c:tx>
      <c:layout>
        <c:manualLayout>
          <c:xMode val="edge"/>
          <c:yMode val="edge"/>
          <c:x val="0.43428571428571494"/>
          <c:y val="0.204585537918871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210884353741478E-2"/>
          <c:y val="0.36530239275646198"/>
          <c:w val="0.94557823129251761"/>
          <c:h val="0.5510583399297309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'Gráfica 4.5'!$E$3</c:f>
              <c:strCache>
                <c:ptCount val="1"/>
                <c:pt idx="0">
                  <c:v>2012: 4,397 solicitudes ARCO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threePt" dir="t"/>
            </a:scene3d>
            <a:sp3d prstMaterial="matte">
              <a:bevelT/>
              <a:bevelB prst="cross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softEdge rad="114300"/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>
                <a:bevelT prst="angle"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4.5'!$E$4:$E$5</c:f>
              <c:numCache>
                <c:formatCode>0.0</c:formatCode>
                <c:ptCount val="2"/>
                <c:pt idx="0">
                  <c:v>1.6</c:v>
                </c:pt>
                <c:pt idx="1">
                  <c:v>98.4</c:v>
                </c:pt>
              </c:numCache>
            </c:numRef>
          </c:val>
        </c:ser>
        <c:ser>
          <c:idx val="4"/>
          <c:order val="1"/>
          <c:tx>
            <c:strRef>
              <c:f>'Gráfica 4.5'!$F$3</c:f>
              <c:strCache>
                <c:ptCount val="1"/>
                <c:pt idx="0">
                  <c:v>2013: 5,404 solicitudes ARCO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4.5'!$F$4:$F$5</c:f>
              <c:numCache>
                <c:formatCode>0.0</c:formatCode>
                <c:ptCount val="2"/>
                <c:pt idx="0">
                  <c:v>0.9</c:v>
                </c:pt>
                <c:pt idx="1">
                  <c:v>99.1</c:v>
                </c:pt>
              </c:numCache>
            </c:numRef>
          </c:val>
        </c:ser>
        <c:ser>
          <c:idx val="5"/>
          <c:order val="2"/>
          <c:tx>
            <c:strRef>
              <c:f>'Gráfica 4.5'!$G$3</c:f>
              <c:strCache>
                <c:ptCount val="1"/>
                <c:pt idx="0">
                  <c:v>2014: 6,798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4.5'!$G$4:$G$5</c:f>
              <c:numCache>
                <c:formatCode>0.0</c:formatCode>
                <c:ptCount val="2"/>
                <c:pt idx="0">
                  <c:v>1.1200000000000001</c:v>
                </c:pt>
                <c:pt idx="1">
                  <c:v>98.88</c:v>
                </c:pt>
              </c:numCache>
            </c:numRef>
          </c:val>
        </c:ser>
        <c:ser>
          <c:idx val="6"/>
          <c:order val="3"/>
          <c:tx>
            <c:strRef>
              <c:f>'Gráfica 4.5'!$H$3</c:f>
              <c:strCache>
                <c:ptCount val="1"/>
                <c:pt idx="0">
                  <c:v>2015: 9,468 solicitudes ARCO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4.5'!$H$4:$H$5</c:f>
              <c:numCache>
                <c:formatCode>0.0</c:formatCode>
                <c:ptCount val="2"/>
                <c:pt idx="0">
                  <c:v>1.02</c:v>
                </c:pt>
                <c:pt idx="1">
                  <c:v>98.98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57440"/>
        <c:axId val="472961752"/>
      </c:barChart>
      <c:catAx>
        <c:axId val="472957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61752"/>
        <c:crosses val="autoZero"/>
        <c:auto val="1"/>
        <c:lblAlgn val="ctr"/>
        <c:lblOffset val="100"/>
        <c:noMultiLvlLbl val="0"/>
      </c:catAx>
      <c:valAx>
        <c:axId val="472961752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one"/>
        <c:crossAx val="472957440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2774298618420937"/>
          <c:y val="1.9400423762439105E-2"/>
          <c:w val="0.74541734231273027"/>
          <c:h val="0.2354600119429517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11214953271212E-3"/>
          <c:y val="6.4968794454637657E-2"/>
          <c:w val="0.98933572332000697"/>
          <c:h val="0.82525461820091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4. 6 '!$B$3</c:f>
              <c:strCache>
                <c:ptCount val="1"/>
                <c:pt idx="0">
                  <c:v>Días hábiles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CC006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4. 6 '!$A$4:$A$7</c:f>
              <c:strCache>
                <c:ptCount val="4"/>
                <c:pt idx="0">
                  <c:v>2012: 4,397 solicitudes ARCO</c:v>
                </c:pt>
                <c:pt idx="1">
                  <c:v>2013: 5,404 solicitudes ARCO</c:v>
                </c:pt>
                <c:pt idx="2">
                  <c:v>2014: 6,798 solicitudes ARCO</c:v>
                </c:pt>
                <c:pt idx="3">
                  <c:v>2015: 9,468 solicitudes ARCO</c:v>
                </c:pt>
              </c:strCache>
            </c:strRef>
          </c:cat>
          <c:val>
            <c:numRef>
              <c:f>'Gráfica 4. 6 '!$B$4:$B$7</c:f>
              <c:numCache>
                <c:formatCode>0.0</c:formatCode>
                <c:ptCount val="4"/>
                <c:pt idx="0">
                  <c:v>9.9</c:v>
                </c:pt>
                <c:pt idx="1">
                  <c:v>10.486121391561801</c:v>
                </c:pt>
                <c:pt idx="2">
                  <c:v>10.6</c:v>
                </c:pt>
                <c:pt idx="3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72966456"/>
        <c:axId val="472962536"/>
      </c:barChart>
      <c:catAx>
        <c:axId val="4729664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72962536"/>
        <c:crosses val="autoZero"/>
        <c:auto val="1"/>
        <c:lblAlgn val="ctr"/>
        <c:lblOffset val="100"/>
        <c:noMultiLvlLbl val="0"/>
      </c:catAx>
      <c:valAx>
        <c:axId val="472962536"/>
        <c:scaling>
          <c:orientation val="minMax"/>
          <c:max val="12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72966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43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64" y="1"/>
            <a:ext cx="2946443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AFCC80-CC64-4477-893C-008284F3E21F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52" y="4690945"/>
            <a:ext cx="5436572" cy="444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378514"/>
            <a:ext cx="2946443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64" y="9378514"/>
            <a:ext cx="2946443" cy="494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447A02-E474-4962-995F-1F4C7E41EFE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8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BACC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DEE5-9B63-4300-8681-4304F48AA04A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18A8-176F-4C5B-9B67-2D00E18256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D205-C2E9-4095-B8A4-50DD071F751B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8611-941A-47D5-A3D4-182DCF08FD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344F-2E51-4025-9264-2491E162BCA0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F5548-B256-482C-9A68-4062988238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763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54CF-A3ED-4113-95FF-A312E26CEC00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C2A-65CB-4327-AB5E-FD1211BC3B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BC9B-C2DF-44A6-BAEC-A79F9DFF15E0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8A3-52B5-467F-978A-C4FF805F4D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BF24-0CA2-4825-A7BA-BD8A9F070734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0021-A5DF-4469-981C-0ED0D7FAE7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98D2-E6BD-4F1F-9E0D-EC4198901816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2A37-E739-4E76-9EE4-33E8236D0772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3" y="31406"/>
            <a:ext cx="9064736" cy="900000"/>
          </a:xfrm>
          <a:prstGeom prst="roundRect">
            <a:avLst>
              <a:gd name="adj" fmla="val 181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/>
          <a:srcRect l="43230"/>
          <a:stretch/>
        </p:blipFill>
        <p:spPr>
          <a:xfrm>
            <a:off x="8086353" y="31406"/>
            <a:ext cx="1011221" cy="900000"/>
          </a:xfrm>
          <a:prstGeom prst="roundRect">
            <a:avLst>
              <a:gd name="adj" fmla="val 145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69" y="95954"/>
            <a:ext cx="576000" cy="716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627A-C309-4C56-867B-905C711AACD4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36A5-0911-4D01-BC38-B0F99AC03A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CE1-6A84-449B-B566-ED6A2D69E63B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68BFD-9D21-446E-B63F-53D7C92DCD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B20FA-AED8-4E7A-97B7-7C15F783BA3F}" type="datetimeFigureOut">
              <a:rPr lang="es-ES"/>
              <a:pPr>
                <a:defRPr/>
              </a:pPr>
              <a:t>17/02/2016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AA4104F-2690-4610-8930-35A730557D8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16216" y="5998428"/>
            <a:ext cx="130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  <a:latin typeface="+mn-lt"/>
              </a:rPr>
              <a:t>Febrero 2016</a:t>
            </a:r>
            <a:endParaRPr lang="es-MX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4" y="1856254"/>
            <a:ext cx="2196000" cy="27317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70524" y="4653136"/>
            <a:ext cx="209733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Segundo Pleno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4788024" y="1987490"/>
            <a:ext cx="38554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bg1"/>
                </a:solidFill>
                <a:latin typeface="Calibri" pitchFamily="34" charset="0"/>
              </a:rPr>
              <a:t>Informe Estadístico del Ejercicio de los derechos de Acceso , Rectificación, Cancelación u Oposición de datos personales en el Distrito Federal</a:t>
            </a:r>
          </a:p>
          <a:p>
            <a:pPr algn="ctr"/>
            <a:endParaRPr lang="es-MX" sz="2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MX" sz="2600" b="1" dirty="0" smtClean="0">
                <a:solidFill>
                  <a:schemeClr val="bg1"/>
                </a:solidFill>
                <a:latin typeface="Calibri" pitchFamily="34" charset="0"/>
              </a:rPr>
              <a:t>2012 - 2015</a:t>
            </a:r>
            <a:endParaRPr lang="es-ES" sz="2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05050"/>
              </p:ext>
            </p:extLst>
          </p:nvPr>
        </p:nvGraphicFramePr>
        <p:xfrm>
          <a:off x="66940" y="1068571"/>
          <a:ext cx="9000000" cy="54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Agencia de Protección Sanitaria del Gobierno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 Superior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Caja de Previsión para Trabajadores a Lista de Raya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de Atención a Emergencias y Protección Ciudadana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Consejo de Evaluación del Desarrollo Social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65240"/>
              </p:ext>
            </p:extLst>
          </p:nvPr>
        </p:nvGraphicFramePr>
        <p:xfrm>
          <a:off x="66940" y="1068571"/>
          <a:ext cx="9000000" cy="55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Coordinación de los Centros de Transferencia Modal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4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13013"/>
              </p:ext>
            </p:extLst>
          </p:nvPr>
        </p:nvGraphicFramePr>
        <p:xfrm>
          <a:off x="66940" y="1068571"/>
          <a:ext cx="9000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de Apoyo a la Infraestructura Vial y del Transporte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Fondo para el Desarrollo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para el Mejoramiento de las Vías de Comunicación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para la Promoción y Desarrollo del Cine Mexicano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4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76931"/>
              </p:ext>
            </p:extLst>
          </p:nvPr>
        </p:nvGraphicFramePr>
        <p:xfrm>
          <a:off x="66940" y="1068571"/>
          <a:ext cx="9000000" cy="55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Público del Fondo de Apoyo a la Procuración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Capacitación para el Trabajo de la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Ciudad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39381"/>
              </p:ext>
            </p:extLst>
          </p:nvPr>
        </p:nvGraphicFramePr>
        <p:xfrm>
          <a:off x="66940" y="1068571"/>
          <a:ext cx="9000000" cy="55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Local de la Infraestructura Física Educativa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para la Atención de los Adultos Mayores en 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para la Atención y Prevención de las Adicciones en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para la Seguridad de las Construcciones en 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Metrobús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5324"/>
              </p:ext>
            </p:extLst>
          </p:nvPr>
        </p:nvGraphicFramePr>
        <p:xfrm>
          <a:off x="66940" y="1068571"/>
          <a:ext cx="9000000" cy="54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PROCDMX,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2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25455"/>
              </p:ext>
            </p:extLst>
          </p:nvPr>
        </p:nvGraphicFramePr>
        <p:xfrm>
          <a:off x="66940" y="1068571"/>
          <a:ext cx="9000000" cy="55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Movilidad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Radio y Televisión Digital del Gobierno del Distrito Federal 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para el Desarrollo Integral de la Familia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lo Contencioso Administrativo del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35519"/>
              </p:ext>
            </p:extLst>
          </p:nvPr>
        </p:nvGraphicFramePr>
        <p:xfrm>
          <a:off x="66940" y="1068571"/>
          <a:ext cx="9000000" cy="55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Encuentro Social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MORENA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Humanista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Fideicomiso Irrevocable de Administración con Actividades Empresariales, identificado con el número F/1889 “Corredor Cultural Chapultepec-Zona Rosa” 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111,964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algn="l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Total Entes obligados por año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28" y="1643050"/>
            <a:ext cx="6380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2. Resultados del Ejercicio de los </a:t>
            </a:r>
            <a:r>
              <a:rPr lang="es-MX" sz="3600" b="1" dirty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erechos de Acceso, Rectificación, Cancelación y Oposición de Datos Personales en el Distrito Federal</a:t>
            </a:r>
          </a:p>
        </p:txBody>
      </p:sp>
    </p:spTree>
    <p:extLst>
      <p:ext uri="{BB962C8B-B14F-4D97-AF65-F5344CB8AC3E}">
        <p14:creationId xmlns:p14="http://schemas.microsoft.com/office/powerpoint/2010/main" val="3915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 Solicitudes de acceso, rectificación, cancelación u oposición de datos 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personales recibidas</a:t>
            </a:r>
            <a:endParaRPr lang="es-MX" sz="14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s-ES" sz="1400" b="1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1700233" y="1259247"/>
            <a:ext cx="5729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prstClr val="black"/>
                </a:solidFill>
                <a:latin typeface="Calibri" pitchFamily="34" charset="0"/>
              </a:rPr>
              <a:t>Total de solicitudes ARCO de datos personales, 2012 a 2015: 29,250</a:t>
            </a:r>
            <a:endParaRPr lang="es-E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8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73414"/>
              </p:ext>
            </p:extLst>
          </p:nvPr>
        </p:nvGraphicFramePr>
        <p:xfrm>
          <a:off x="0" y="1857364"/>
          <a:ext cx="8815740" cy="47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2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816565" y="1268760"/>
            <a:ext cx="7511232" cy="5256584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Con base en las solicitudes capturadas por los Entes Obligados en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(SICRESI)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, se realizó el presente reporte a fin de: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conocer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total de solicitudes de información pública (SIP) y de datos personales (SDP)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correspondiente al ejercicio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2015, así como los totales para los años 2006, 2007, 2008, 2009, 2010, 2011, 2012, 2013 y 2014.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Difundir la información que se obtiene mediante las variables que son observadas en el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para los periodos 2012, 2013, 2014 y 2015.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Brindar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para la oportuna toma de decisiones para mejorar la política pública de la transparencia y de la promoción del Ejercicio del Derecho de Acceso a la Información (EDAI) en el Distrito Federal.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Objetivo</a:t>
            </a:r>
            <a:endParaRPr lang="es-ES" sz="1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45464"/>
              </p:ext>
            </p:extLst>
          </p:nvPr>
        </p:nvGraphicFramePr>
        <p:xfrm>
          <a:off x="642910" y="1142984"/>
          <a:ext cx="8215370" cy="4948196"/>
        </p:xfrm>
        <a:graphic>
          <a:graphicData uri="http://schemas.openxmlformats.org/drawingml/2006/table">
            <a:tbl>
              <a:tblPr/>
              <a:tblGrid>
                <a:gridCol w="5460804"/>
                <a:gridCol w="724887"/>
                <a:gridCol w="724887"/>
                <a:gridCol w="652396"/>
                <a:gridCol w="652396"/>
              </a:tblGrid>
              <a:tr h="16696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Agencia de Gestión Urbana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Agencia de Protección Sanitaria del Gobierno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Asamblea Legislativa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Auditoría Superior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Autoridad del Centro Histórico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Autoridad del Espacio Público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Caja de Previsión de la Policía Auxiliar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Caja de Previsión de la Policía Preventiva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7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Caja de Previsión para Trabajadores a Lista de Raya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PROCDMX, S.A. de C.V.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Centro de Atención a Emergencias y Protección Ciudadana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Comisión de Derechos Humanos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Comisión de Filmaciones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Consejería Jurídica y de Servicios Legales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de Evaluación del Desarrollo Social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de la Judicatura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Económico y Social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39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para Prevenir y Eliminar la Discriminación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Contraloría General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Coordinación de los Centros de Transferencia Modal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Corporación Mexicana de Impresión, S.A. de C.V.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8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Delegación Álvaro Obregón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8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Delegación Azcapotzalco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8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Delegación Benito Juárez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06955"/>
              </p:ext>
            </p:extLst>
          </p:nvPr>
        </p:nvGraphicFramePr>
        <p:xfrm>
          <a:off x="714348" y="1000108"/>
          <a:ext cx="8001058" cy="5286416"/>
        </p:xfrm>
        <a:graphic>
          <a:graphicData uri="http://schemas.openxmlformats.org/drawingml/2006/table">
            <a:tbl>
              <a:tblPr/>
              <a:tblGrid>
                <a:gridCol w="5330726"/>
                <a:gridCol w="702718"/>
                <a:gridCol w="702718"/>
                <a:gridCol w="632448"/>
                <a:gridCol w="632448"/>
              </a:tblGrid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Coyoacán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Cuajimalpa de Morelos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Cuauhtémoc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Gustavo A. Madero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Iztacalco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Iztapalapa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La Magdalena Contreras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Miguel Hidalgo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Milpa Alta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Tláhuac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Tlalpan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Venustiano Carranza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Xochimilco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Escuela de Administración Pública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Central de Abasto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Centro Histórico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de Recuperación Crediticia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Educación Garantizada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Fondo de Apoyo a la Educación y el Empleo de las y los Jóvenes del DF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S/D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9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Fideicomiso Fondo para el Desarrollo Económico y Social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Museo de Arte Popular Mexicano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Museo del Estanquillo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Fideicomiso para el Fondo de Promoción para el Financiamiento del Transporte Público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para el Mejoramiento de las Vías de Comunicación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para la Promoción y Desarrollo del Cine Mexicano en 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Público Ciudad Digital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Público Complejo Ambiental Xochimilco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Fideicomiso Público de la Zona de Santa Fe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Público del Fondo de Apoyo a la Procuración de Justicia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Fondo Ambiental Público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66796"/>
              </p:ext>
            </p:extLst>
          </p:nvPr>
        </p:nvGraphicFramePr>
        <p:xfrm>
          <a:off x="642910" y="1142984"/>
          <a:ext cx="8072493" cy="5314681"/>
        </p:xfrm>
        <a:graphic>
          <a:graphicData uri="http://schemas.openxmlformats.org/drawingml/2006/table">
            <a:tbl>
              <a:tblPr/>
              <a:tblGrid>
                <a:gridCol w="5365831"/>
                <a:gridCol w="712280"/>
                <a:gridCol w="712280"/>
                <a:gridCol w="641051"/>
                <a:gridCol w="641051"/>
              </a:tblGrid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de Desarrollo Económico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de Seguridad Pública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Mixto de Promoción Turística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para el Desarrollo Social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para la Atención y Apoyo a las Víctimas del Delito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Heroico Cuerpo de Bomberos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Acceso a la Información Pública y Protección de Datos Personales del DF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Instituto de Capacitación para el Trabajo de la Ciudad de México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Ciencia y Tecnología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Educación Media Superior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Formación Profesional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la Juventud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las Mujeres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Verificación Administrativa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Vivienda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del Deporte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Electoral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Local de la Infraestructura Física Educativa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para la Atención de los Adultos Mayores en 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para la Integración al Desarrollo de las Personas con Discapacidad del DF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para la Atención y Prevención de las Adicciones en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Técnico de Formación Policial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para la Seguridad de las Construcciones en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Jefatura de Gobierno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Junta de Asistencia Privada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Junta Local de Conciliación y Arbitraje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Mecanismo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Seguimiento y Evaluación del Programa de Derechos Humanos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Metrobús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9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59323"/>
              </p:ext>
            </p:extLst>
          </p:nvPr>
        </p:nvGraphicFramePr>
        <p:xfrm>
          <a:off x="571472" y="1142984"/>
          <a:ext cx="8238856" cy="5000659"/>
        </p:xfrm>
        <a:graphic>
          <a:graphicData uri="http://schemas.openxmlformats.org/drawingml/2006/table">
            <a:tbl>
              <a:tblPr/>
              <a:tblGrid>
                <a:gridCol w="5489158"/>
                <a:gridCol w="723605"/>
                <a:gridCol w="723605"/>
                <a:gridCol w="651244"/>
                <a:gridCol w="651244"/>
              </a:tblGrid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Oficialía Mayor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Planta de Asfalto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Policía Auxiliar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1040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Policía Bancaria e Industrial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Procuraduría Ambiental y del Ordenamiento Territorial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Procuraduría General de Justicia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Procuraduría Social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Proyecto Metro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Red de Transporte de Pasajeros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Secretaría de Ciencia, Tecnología e Innovación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4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Cultura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Económico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Rural y Equidad para las Comunidades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Social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47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Urbano y Vivienda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67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Educación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25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Finanzas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66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Gobierno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61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Obras y Servicios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Protección Civil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Salud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Seguridad Pública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Trabajo y Fomento al Empleo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Movilidad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Turismo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91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del Medio Ambiente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7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9326"/>
              </p:ext>
            </p:extLst>
          </p:nvPr>
        </p:nvGraphicFramePr>
        <p:xfrm>
          <a:off x="571472" y="1000109"/>
          <a:ext cx="8143932" cy="5462119"/>
        </p:xfrm>
        <a:graphic>
          <a:graphicData uri="http://schemas.openxmlformats.org/drawingml/2006/table">
            <a:tbl>
              <a:tblPr/>
              <a:tblGrid>
                <a:gridCol w="5413314"/>
                <a:gridCol w="718583"/>
                <a:gridCol w="718583"/>
                <a:gridCol w="646726"/>
                <a:gridCol w="646726"/>
              </a:tblGrid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Transportes Eléctricos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de Salud Pública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Metropolitanos, S.A. de C.V.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Aguas de la Ciudad de México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0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Radio y Televisión Digital del Gobierno del Distrito Federal (Capital 21)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Transporte Colectivo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para el Desarrollo Integral de la Familia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Tribunal de lo Contencioso Administrativo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Tribunal Electoral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Tribunal Superior de Justicia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Universidad Autónoma de la Ciudad de México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Encuentro Social en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MORENA en</a:t>
                      </a:r>
                      <a:r>
                        <a:rPr lang="es-ES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Movimiento Ciudadano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Nueva Alianza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Acción Nacional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de la Revolución Democrática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del Trabajo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Partido Humanista en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Revolucionario Institucional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1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Socialdemócrata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Verde Ecologista de México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Total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5,235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6,094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7,656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10,265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6063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Total Entes obligados por año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123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5783" y="5589240"/>
            <a:ext cx="7708593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MX" sz="1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S/D. Sin Dato. Entes obligados que no presentaron su informe estadístico de solicitudes de datos personales, y por lo tanto, </a:t>
            </a:r>
            <a:r>
              <a:rPr lang="es-MX" sz="1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incumplieron con </a:t>
            </a:r>
            <a:r>
              <a:rPr lang="es-MX" sz="1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 establecido en los Lineamientos para la Protección de Datos Personales en el Distrito Federal, numeral 37, fracciones I y II, referentes a la fracción III, Artículo 21 de la </a:t>
            </a:r>
            <a:r>
              <a:rPr lang="es-MX" sz="1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LPDPDF</a:t>
            </a:r>
            <a:endParaRPr lang="es-MX" sz="11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2.3 Solicitudes de acceso, rectificación, cancelación u oposición de datos personales recibidas por Órgano de gobierno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7624" y="6084488"/>
            <a:ext cx="6696744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036"/>
              </p:ext>
            </p:extLst>
          </p:nvPr>
        </p:nvGraphicFramePr>
        <p:xfrm>
          <a:off x="928662" y="1357297"/>
          <a:ext cx="7429551" cy="4286284"/>
        </p:xfrm>
        <a:graphic>
          <a:graphicData uri="http://schemas.openxmlformats.org/drawingml/2006/table">
            <a:tbl>
              <a:tblPr/>
              <a:tblGrid>
                <a:gridCol w="1305906"/>
                <a:gridCol w="874806"/>
                <a:gridCol w="777605"/>
                <a:gridCol w="874806"/>
                <a:gridCol w="680405"/>
                <a:gridCol w="874806"/>
                <a:gridCol w="680405"/>
                <a:gridCol w="736080"/>
                <a:gridCol w="624732"/>
              </a:tblGrid>
              <a:tr h="2632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Órgano de gobierno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825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Ejecutivo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5,585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9,837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663415">
                <a:tc>
                  <a:txBody>
                    <a:bodyPr/>
                    <a:lstStyle/>
                    <a:p>
                      <a:pPr lvl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Administración</a:t>
                      </a:r>
                    </a:p>
                    <a:p>
                      <a:pPr lvl="0"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Pública Central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2,554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2,912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3,797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3,997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Desconcentrados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Paraestatales1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1,826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34.9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2,276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2,790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49.72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Delegaciones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Políticas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Judicial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Legislativo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Autónomo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6634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Partidos Políticos en el Distrito Federal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5,235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10,265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2.4 Entes obligados con el mayor número de solicitudes de acceso, rectificación, cancelación u oposición de datos personales </a:t>
            </a:r>
          </a:p>
          <a:p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96001"/>
              </p:ext>
            </p:extLst>
          </p:nvPr>
        </p:nvGraphicFramePr>
        <p:xfrm>
          <a:off x="857220" y="1000108"/>
          <a:ext cx="8122161" cy="5327771"/>
        </p:xfrm>
        <a:graphic>
          <a:graphicData uri="http://schemas.openxmlformats.org/drawingml/2006/table">
            <a:tbl>
              <a:tblPr/>
              <a:tblGrid>
                <a:gridCol w="5535613"/>
                <a:gridCol w="1293274"/>
                <a:gridCol w="1293274"/>
              </a:tblGrid>
              <a:tr h="168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Entes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8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Solicitudes ARCO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Servicios de Salud Pública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30,40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28,32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Policía Auxiliar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1040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11,25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Secretaría de Seguridad Pública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3,72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Caja de Previsión de la Policía Auxiliar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3,62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Instituto de Vivienda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2,38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2,16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Procuraduría General de Justicia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2,16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Secretaría de Movilidad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2,08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Delegación Xochimilco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2,07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Oficialía Mayor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1,46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Caja de Previsión de la Policía Preventiva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1,22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Sistema de Aguas de la Ciudad de México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1,07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Delegación Cuauhtémoc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0,81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Contraloría General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0,76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Caja de Previsión para Trabajadores a Lista de Raya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0,74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Agencia de Gestión Urbana de la Ciudad de México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0,72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Secretaría de Desarrollo Urbano y Vivienda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0,72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Secretaría de Finanzas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0,71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Tribunal Superior de Justicia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0,68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Secretaría de Gobierno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0,66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Comisión de Derechos Humanos del 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0,61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Consejería Jurídica y de Servicios Legales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0,56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Delegación Tláhuac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0,56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Delegación Benito Juárez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latin typeface="+mn-lt"/>
                        </a:rPr>
                        <a:t>0,53</a:t>
                      </a:r>
                      <a:endParaRPr lang="es-ES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9,243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de solicitudes ARCO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10,265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90.04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0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27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2.5 Medio por el que se presentó  la solicitud de acceso, rectificación, cancelación u oposición de datos personales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53617"/>
              </p:ext>
            </p:extLst>
          </p:nvPr>
        </p:nvGraphicFramePr>
        <p:xfrm>
          <a:off x="76169" y="1052736"/>
          <a:ext cx="888831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7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28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2.6 Medio por el que se notificó la respuesta</a:t>
            </a:r>
          </a:p>
          <a:p>
            <a:endParaRPr lang="es-ES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42628"/>
              </p:ext>
            </p:extLst>
          </p:nvPr>
        </p:nvGraphicFramePr>
        <p:xfrm>
          <a:off x="110336" y="1448158"/>
          <a:ext cx="8612083" cy="522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CuadroTexto"/>
          <p:cNvSpPr txBox="1"/>
          <p:nvPr/>
        </p:nvSpPr>
        <p:spPr>
          <a:xfrm>
            <a:off x="1357290" y="1142984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o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2.7 Derecho objeto de la solicitud de acceso, rectificación, cancelación u oposición de datos personales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488434"/>
              </p:ext>
            </p:extLst>
          </p:nvPr>
        </p:nvGraphicFramePr>
        <p:xfrm>
          <a:off x="85184" y="1556792"/>
          <a:ext cx="86868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4388" y="1817929"/>
            <a:ext cx="7500937" cy="4203359"/>
          </a:xfrm>
          <a:prstGeom prst="rect">
            <a:avLst/>
          </a:prstGeom>
        </p:spPr>
        <p:txBody>
          <a:bodyPr anchor="ctr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Introducción ……………………………………………………..……………..…. 4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Total de solicitudes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(de Información pública y de datos personales) ……….………….. 6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Resultados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del Ejercicio del Derecho de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Acceso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la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Pública en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Distrito Federal  ……………………….…. 19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Perfil sociodemográfico de los solicitantes ………………………….  61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Índice</a:t>
            </a:r>
            <a:endParaRPr lang="es-ES" sz="1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2.8 Categoría de datos personales sobre las que recae la solicitud de acceso, rectificación, cancelación u oposición de datos personales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576761"/>
              </p:ext>
            </p:extLst>
          </p:nvPr>
        </p:nvGraphicFramePr>
        <p:xfrm>
          <a:off x="179512" y="1124744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4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2.9 Estado en que se encontraba la solicitud ARCO de datos personales al final del periodo del corte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45801"/>
              </p:ext>
            </p:extLst>
          </p:nvPr>
        </p:nvGraphicFramePr>
        <p:xfrm>
          <a:off x="857223" y="1214422"/>
          <a:ext cx="7429552" cy="5214976"/>
        </p:xfrm>
        <a:graphic>
          <a:graphicData uri="http://schemas.openxmlformats.org/drawingml/2006/table">
            <a:tbl>
              <a:tblPr/>
              <a:tblGrid>
                <a:gridCol w="2442985"/>
                <a:gridCol w="801412"/>
                <a:gridCol w="534275"/>
                <a:gridCol w="712367"/>
                <a:gridCol w="445229"/>
                <a:gridCol w="623321"/>
                <a:gridCol w="534275"/>
                <a:gridCol w="712367"/>
                <a:gridCol w="623321"/>
              </a:tblGrid>
              <a:tr h="500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Estado de la solicitud a la fecha de corte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022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3,584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4,272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70.1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5,707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74.5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8,207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Improcedente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1,091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1,261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trámite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Prevenida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Cancelada porque el solicitante no atendió la prevención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Cancelada a petición del solicitante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5,235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10,265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2.10 ¿Se previno al solicitante  antes de tramitar y atender esta solicitud acceso, rectificación, cancelación u oposición de datos personales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1390588" y="1006316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060249"/>
              </p:ext>
            </p:extLst>
          </p:nvPr>
        </p:nvGraphicFramePr>
        <p:xfrm>
          <a:off x="395536" y="1556792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2.11 Sentido de la repuesta de las solicitudes ARCO</a:t>
            </a:r>
          </a:p>
          <a:p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91537"/>
              </p:ext>
            </p:extLst>
          </p:nvPr>
        </p:nvGraphicFramePr>
        <p:xfrm>
          <a:off x="1285851" y="1500171"/>
          <a:ext cx="6643734" cy="4929223"/>
        </p:xfrm>
        <a:graphic>
          <a:graphicData uri="http://schemas.openxmlformats.org/drawingml/2006/table">
            <a:tbl>
              <a:tblPr/>
              <a:tblGrid>
                <a:gridCol w="2032659"/>
                <a:gridCol w="663136"/>
                <a:gridCol w="496894"/>
                <a:gridCol w="663595"/>
                <a:gridCol w="489320"/>
                <a:gridCol w="588276"/>
                <a:gridCol w="475953"/>
                <a:gridCol w="608147"/>
                <a:gridCol w="625754"/>
              </a:tblGrid>
              <a:tr h="5496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Sentido de la respuesta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8291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 con información total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4,091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5,584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8,091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85.46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9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 con información parcial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3,381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Improcedente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16.9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1,072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19.8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1,021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1,179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12.45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Inexistencia de información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Redireccionada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4,397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5,404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6,798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9,468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9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2.12 Días hábiles transcurridos entre la recepción y la respuesta</a:t>
            </a:r>
          </a:p>
          <a:p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92192"/>
              </p:ext>
            </p:extLst>
          </p:nvPr>
        </p:nvGraphicFramePr>
        <p:xfrm>
          <a:off x="2071670" y="1714488"/>
          <a:ext cx="5391453" cy="4668200"/>
        </p:xfrm>
        <a:graphic>
          <a:graphicData uri="http://schemas.openxmlformats.org/drawingml/2006/table">
            <a:tbl>
              <a:tblPr/>
              <a:tblGrid>
                <a:gridCol w="777631"/>
                <a:gridCol w="477291"/>
                <a:gridCol w="556841"/>
                <a:gridCol w="556841"/>
                <a:gridCol w="556841"/>
                <a:gridCol w="556841"/>
                <a:gridCol w="636389"/>
                <a:gridCol w="636389"/>
                <a:gridCol w="636389"/>
              </a:tblGrid>
              <a:tr h="235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hábiles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3.55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1711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18.07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o más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3.81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4,397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5,404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9,468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357290" y="1071546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71802" y="1428736"/>
            <a:ext cx="3624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prstClr val="black"/>
                </a:solidFill>
                <a:latin typeface="Calibri" pitchFamily="34" charset="0"/>
              </a:rPr>
              <a:t>Distribución de días hábiles transcurridos</a:t>
            </a:r>
          </a:p>
        </p:txBody>
      </p:sp>
    </p:spTree>
    <p:extLst>
      <p:ext uri="{BB962C8B-B14F-4D97-AF65-F5344CB8AC3E}">
        <p14:creationId xmlns:p14="http://schemas.microsoft.com/office/powerpoint/2010/main" val="39648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2.12 Días hábiles transcurridos entre la recepción y la respuesta</a:t>
            </a:r>
          </a:p>
          <a:p>
            <a:endParaRPr lang="es-ES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05541"/>
              </p:ext>
            </p:extLst>
          </p:nvPr>
        </p:nvGraphicFramePr>
        <p:xfrm>
          <a:off x="251521" y="2078181"/>
          <a:ext cx="8470898" cy="423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1606850"/>
            <a:ext cx="34052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prstClr val="black"/>
                </a:solidFill>
                <a:latin typeface="Calibri" pitchFamily="34" charset="0"/>
              </a:rPr>
              <a:t>Promedio de días hábiles transcurridos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36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2.13 Número de servidores públicos involucrados en la respuesta</a:t>
            </a:r>
          </a:p>
          <a:p>
            <a:pPr lvl="0"/>
            <a:endParaRPr lang="es-ES" sz="1400" b="1" i="1" dirty="0" smtClean="0">
              <a:solidFill>
                <a:prstClr val="white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82015"/>
              </p:ext>
            </p:extLst>
          </p:nvPr>
        </p:nvGraphicFramePr>
        <p:xfrm>
          <a:off x="2143108" y="1785926"/>
          <a:ext cx="5280811" cy="4438042"/>
        </p:xfrm>
        <a:graphic>
          <a:graphicData uri="http://schemas.openxmlformats.org/drawingml/2006/table">
            <a:tbl>
              <a:tblPr/>
              <a:tblGrid>
                <a:gridCol w="986379"/>
                <a:gridCol w="536804"/>
                <a:gridCol w="536804"/>
                <a:gridCol w="536804"/>
                <a:gridCol w="536804"/>
                <a:gridCol w="536804"/>
                <a:gridCol w="536804"/>
                <a:gridCol w="536804"/>
                <a:gridCol w="536804"/>
              </a:tblGrid>
              <a:tr h="3170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Servidores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170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14.70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17.80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1,437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21.13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1,403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14.82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58.80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54.40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3,071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45.17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5,572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58.85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19.60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1,054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19.50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1,795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26.40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1,964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3.10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4.87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4.66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1.90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0.63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0.46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0.13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14.70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 o más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0.56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4,397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5,404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6,798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9,468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99792" y="1468700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  <a:latin typeface="Calibri" pitchFamily="34" charset="0"/>
              </a:rPr>
              <a:t>Número de servidores públicos involucrados</a:t>
            </a:r>
            <a:endParaRPr lang="es-ES" sz="14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37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2.13 Número de servidores públicos involucrados en la respuesta</a:t>
            </a:r>
          </a:p>
          <a:p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538971"/>
              </p:ext>
            </p:extLst>
          </p:nvPr>
        </p:nvGraphicFramePr>
        <p:xfrm>
          <a:off x="251520" y="1916832"/>
          <a:ext cx="8470899" cy="45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1444898"/>
            <a:ext cx="376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  <a:latin typeface="Calibri" pitchFamily="34" charset="0"/>
              </a:rPr>
              <a:t>Promedio de servidores públicos involucrados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38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3284984"/>
            <a:ext cx="713903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Perfil sociodemográfico de los solicitantes</a:t>
            </a:r>
            <a:endParaRPr lang="es-ES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39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73249"/>
              </p:ext>
            </p:extLst>
          </p:nvPr>
        </p:nvGraphicFramePr>
        <p:xfrm>
          <a:off x="1500167" y="2000238"/>
          <a:ext cx="6429419" cy="3000397"/>
        </p:xfrm>
        <a:graphic>
          <a:graphicData uri="http://schemas.openxmlformats.org/drawingml/2006/table">
            <a:tbl>
              <a:tblPr/>
              <a:tblGrid>
                <a:gridCol w="1302930"/>
                <a:gridCol w="844131"/>
                <a:gridCol w="422065"/>
                <a:gridCol w="844131"/>
                <a:gridCol w="590892"/>
                <a:gridCol w="759718"/>
                <a:gridCol w="506478"/>
                <a:gridCol w="694428"/>
                <a:gridCol w="464646"/>
              </a:tblGrid>
              <a:tr h="392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Sexo del solicitante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885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88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4,486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4,775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5,653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6,954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9,354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60873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5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5,235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7,656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90.83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10,265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91.12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390588" y="1476179"/>
            <a:ext cx="63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b="1" i="1" u="sng" dirty="0" smtClean="0">
                <a:solidFill>
                  <a:prstClr val="black"/>
                </a:solidFill>
                <a:latin typeface="Calibri" pitchFamily="34" charset="0"/>
              </a:rPr>
              <a:t>Sexo del solicitante</a:t>
            </a:r>
            <a:endParaRPr lang="es-ES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  <p:sp>
        <p:nvSpPr>
          <p:cNvPr id="7" name="3 Rectángulo"/>
          <p:cNvSpPr/>
          <p:nvPr/>
        </p:nvSpPr>
        <p:spPr>
          <a:xfrm>
            <a:off x="251520" y="1268760"/>
            <a:ext cx="8640960" cy="536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principal indicador sobre la forma en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que se ejerce 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Derecho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Acceso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Pública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comportamiento de las Solicitudes de Información Pública. Para contar con referentes sobre este derecho, el INFODF desarrolló, entre los años de 2006 y 2010, el </a:t>
            </a: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Formato Estadístico de Solicitudes de Información Pública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, el cual utilizaron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los Entes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Obligados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para reportar las variables estadísticas de las solicitudes de información pública y de datos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pPr algn="just"/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partir de 2011, con información contenida en la base de datos del Sistema INFOMEX II, se creó 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el cual es una herramienta que agiliza la generación de reportes sobre la forma en que se gestionaron las Solicitudes de Información Pública y de Protección de Datos Personales requeridas a los Entes Obligados.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Mejoras </a:t>
            </a:r>
            <a:r>
              <a:rPr lang="es-ES" sz="1600" b="1" u="sng" dirty="0">
                <a:latin typeface="Calibri" pitchFamily="34" charset="0"/>
                <a:cs typeface="Calibri" pitchFamily="34" charset="0"/>
              </a:rPr>
              <a:t>en el instrumento de captura de solicitudes</a:t>
            </a: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La evolución del instrumento que capta la información de las Solicitudes de Información ha sido muy dinámica. Cabe mencionar que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primer cambio importante que tuvo el formato de captura de solicitudes fue en 2007, al pasar de 13 a 24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variables,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8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2007,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082/SE/08-05/2007.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El segundo cambio realizado al formato de captura fue en el año 2008, y de 24 variables pasa 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28,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15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2008,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143/SE/15-04/2008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Introducción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1608"/>
              </p:ext>
            </p:extLst>
          </p:nvPr>
        </p:nvGraphicFramePr>
        <p:xfrm>
          <a:off x="1785918" y="1785926"/>
          <a:ext cx="5944693" cy="4786349"/>
        </p:xfrm>
        <a:graphic>
          <a:graphicData uri="http://schemas.openxmlformats.org/drawingml/2006/table">
            <a:tbl>
              <a:tblPr/>
              <a:tblGrid>
                <a:gridCol w="1060921"/>
                <a:gridCol w="848738"/>
                <a:gridCol w="469025"/>
                <a:gridCol w="756352"/>
                <a:gridCol w="317606"/>
                <a:gridCol w="726066"/>
                <a:gridCol w="347892"/>
                <a:gridCol w="722524"/>
                <a:gridCol w="695569"/>
              </a:tblGrid>
              <a:tr h="325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Grupos de edad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128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Hasta 19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20 a 29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30 a 39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40 a 49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24.0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50 a 59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60 a 69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o más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1,881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2,193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2,190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2,584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16269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57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35.9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36.0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28.6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10,265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25.17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10" name="11 CuadroTexto"/>
          <p:cNvSpPr txBox="1"/>
          <p:nvPr/>
        </p:nvSpPr>
        <p:spPr>
          <a:xfrm>
            <a:off x="1390588" y="1268760"/>
            <a:ext cx="63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b="1" i="1" u="sng" dirty="0" smtClean="0">
                <a:solidFill>
                  <a:prstClr val="black"/>
                </a:solidFill>
                <a:latin typeface="Calibri" pitchFamily="34" charset="0"/>
              </a:rPr>
              <a:t>Grupo de edad del solicitante</a:t>
            </a:r>
            <a:endParaRPr lang="es-ES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20994"/>
              </p:ext>
            </p:extLst>
          </p:nvPr>
        </p:nvGraphicFramePr>
        <p:xfrm>
          <a:off x="1071537" y="1571612"/>
          <a:ext cx="7143802" cy="4857780"/>
        </p:xfrm>
        <a:graphic>
          <a:graphicData uri="http://schemas.openxmlformats.org/drawingml/2006/table">
            <a:tbl>
              <a:tblPr/>
              <a:tblGrid>
                <a:gridCol w="1442602"/>
                <a:gridCol w="934622"/>
                <a:gridCol w="373849"/>
                <a:gridCol w="1121547"/>
                <a:gridCol w="686499"/>
                <a:gridCol w="902361"/>
                <a:gridCol w="373849"/>
                <a:gridCol w="841161"/>
                <a:gridCol w="467312"/>
              </a:tblGrid>
              <a:tr h="384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Escolaridad del solicitante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3843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 estudios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Primaria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Secundaria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34.38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Bachillerato o carrera técnica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55.38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Maestría o doctorado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1,279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1,573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1,495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1,843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55331">
                <a:tc>
                  <a:txBody>
                    <a:bodyPr/>
                    <a:lstStyle/>
                    <a:p>
                      <a:pPr algn="l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9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25.8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19.52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7,648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17.95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9" name="11 CuadroTexto"/>
          <p:cNvSpPr txBox="1"/>
          <p:nvPr/>
        </p:nvSpPr>
        <p:spPr>
          <a:xfrm>
            <a:off x="1377201" y="1157741"/>
            <a:ext cx="634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600" b="1" i="1" u="sng" dirty="0" smtClean="0">
                <a:solidFill>
                  <a:prstClr val="black"/>
                </a:solidFill>
                <a:latin typeface="Calibri" pitchFamily="34" charset="0"/>
              </a:rPr>
              <a:t>Escolaridad del solicitante</a:t>
            </a:r>
            <a:endParaRPr lang="es-ES" sz="16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67219"/>
              </p:ext>
            </p:extLst>
          </p:nvPr>
        </p:nvGraphicFramePr>
        <p:xfrm>
          <a:off x="1643042" y="1785926"/>
          <a:ext cx="6025202" cy="4478074"/>
        </p:xfrm>
        <a:graphic>
          <a:graphicData uri="http://schemas.openxmlformats.org/drawingml/2006/table">
            <a:tbl>
              <a:tblPr/>
              <a:tblGrid>
                <a:gridCol w="1348007"/>
                <a:gridCol w="723690"/>
                <a:gridCol w="460532"/>
                <a:gridCol w="723690"/>
                <a:gridCol w="460532"/>
                <a:gridCol w="649677"/>
                <a:gridCol w="370070"/>
                <a:gridCol w="724736"/>
                <a:gridCol w="564268"/>
              </a:tblGrid>
              <a:tr h="302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Ocupación del solicitante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3020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Empresario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Medios de comunicación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Comerciante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9.1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Servidor público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Académico o estudiante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Empleado u obrero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+mn-lt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30.71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35.7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Asociación política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 smtClean="0">
                          <a:latin typeface="+mn-lt"/>
                        </a:rPr>
                        <a:t>-</a:t>
                      </a:r>
                      <a:endParaRPr lang="es-ES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Hogar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44.7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1,361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1,457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1260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1,663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00638">
                <a:tc>
                  <a:txBody>
                    <a:bodyPr/>
                    <a:lstStyle/>
                    <a:p>
                      <a:pPr algn="l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16.4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kern="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10,265</a:t>
                      </a:r>
                      <a:endParaRPr lang="es-ES" sz="1100" b="1" i="0" u="none" strike="noStrike" kern="5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16.20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3"/>
          <p:cNvSpPr/>
          <p:nvPr/>
        </p:nvSpPr>
        <p:spPr>
          <a:xfrm>
            <a:off x="2428860" y="12144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600" b="1" i="1" u="sng" dirty="0" smtClean="0">
                <a:solidFill>
                  <a:prstClr val="black"/>
                </a:solidFill>
                <a:latin typeface="+mj-lt"/>
              </a:rPr>
              <a:t>Ocupación del Solicitante</a:t>
            </a:r>
            <a:endParaRPr lang="es-ES" sz="1600" b="1" i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1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1" y="62842"/>
            <a:ext cx="8100392" cy="4858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</a:rPr>
              <a:t>Sociodemográficos (Estado de la República del Solicitante)</a:t>
            </a:r>
          </a:p>
          <a:p>
            <a:r>
              <a:rPr lang="es-ES" sz="1200" b="1" i="1" dirty="0" smtClean="0">
                <a:solidFill>
                  <a:schemeClr val="bg1"/>
                </a:solidFill>
                <a:latin typeface="Calibri" pitchFamily="34" charset="0"/>
              </a:rPr>
              <a:t>2012 a 2015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61839"/>
              </p:ext>
            </p:extLst>
          </p:nvPr>
        </p:nvGraphicFramePr>
        <p:xfrm>
          <a:off x="611560" y="1052736"/>
          <a:ext cx="7488833" cy="5659802"/>
        </p:xfrm>
        <a:graphic>
          <a:graphicData uri="http://schemas.openxmlformats.org/drawingml/2006/table">
            <a:tbl>
              <a:tblPr/>
              <a:tblGrid>
                <a:gridCol w="1314305"/>
                <a:gridCol w="910274"/>
                <a:gridCol w="413761"/>
                <a:gridCol w="827524"/>
                <a:gridCol w="662017"/>
                <a:gridCol w="954412"/>
                <a:gridCol w="452376"/>
                <a:gridCol w="1009808"/>
                <a:gridCol w="944356"/>
              </a:tblGrid>
              <a:tr h="131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Estado de la </a:t>
                      </a:r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República 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312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Aguascalientes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 California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 California Sur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Campeche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Coahuila de Zaragoza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Colima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Chiapas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Chihuahua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Distrito Federal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93.14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2096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91.53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Durango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de México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Guanajuato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Guerrero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Hidalgo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Jalisco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Michoacán de Ocampo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Morelos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Nayarit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 León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Oaxaca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Puebla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Querétaro de Arteaga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Quintana Roo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 Potosí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Sinaloa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Sonora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Tabasco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Tamaulipas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Tlaxcala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Veracruz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Yucatán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Zacatecas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 país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México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1,702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2,224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1,910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2,290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32.5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36.5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24.94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7,648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22.31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Actualización de la información</a:t>
            </a:r>
          </a:p>
        </p:txBody>
      </p:sp>
      <p:sp>
        <p:nvSpPr>
          <p:cNvPr id="7" name="Rectángulo 1"/>
          <p:cNvSpPr/>
          <p:nvPr/>
        </p:nvSpPr>
        <p:spPr>
          <a:xfrm>
            <a:off x="2411760" y="2413338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Unidad Administrativa responsable de emitir la información: Dirección de 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Datos Personales</a:t>
            </a:r>
          </a:p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</a:rPr>
              <a:t>Fecha de actualización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31 de diciembre de 2015</a:t>
            </a:r>
          </a:p>
          <a:p>
            <a:pPr algn="ctr"/>
            <a:endParaRPr lang="es-MX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</a:rPr>
              <a:t>Fecha de validación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15 de febrero de 2016</a:t>
            </a:r>
            <a:endParaRPr lang="es-MX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  <p:sp>
        <p:nvSpPr>
          <p:cNvPr id="5" name="3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Con la aprobación de la Ley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Protección de Datos Personales para el Distrito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Federal (LPDPDF),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formato de captura de solicitudes cambia en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y se presentan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la consideración del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formatos, uno para capturar las solicitudes de información pública (29 variables) y otro formato para capturar las solicitudes de datos personales (25 variables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mismos que fueron aprobados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243/SO/20-05/2009.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En 2010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la Dirección de Evaluación y Estudios con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apoyo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la Dirección de Tecnologías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Información, transformó los formatos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captura y se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creó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(SICRESI). Con este sistema, a partir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2011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los Entes obligados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estuvieron en condiciones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capturar directamente esta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vía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internet, logrando los siguientes beneficios: validación expedita de la información, ahorro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trabajo a las 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al tiempo de contar con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esta información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oportuna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 El uso de este sistema se aprobó 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6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0383/SO/06-04/2011.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2007 a la fecha, la Dirección de Evaluación y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Estudios junto con las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han venido realizando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trimestral,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llenado de los informes y la publicación de los resultados del Ejercicio del Derecho de Acceso 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con el propósito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obtener datos más precisos para dar seguimiento al cumplimiento de diversos aspectos de la Ley de Transparencia y Acceso a la Información Pública del Distrito Federal (LTAIPDF) y de la Ley de Protección de Datos Personales para el Distrito Federal (LPDPDF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Introducción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1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1702566" y="2010612"/>
            <a:ext cx="5741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1. Total de solicitudes</a:t>
            </a: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MX" sz="1600" b="1" i="1" dirty="0" smtClean="0">
                <a:solidFill>
                  <a:prstClr val="black"/>
                </a:solidFill>
                <a:latin typeface="Calibri" pitchFamily="34" charset="0"/>
              </a:rPr>
              <a:t>(Solicitudes de Información Pública y de Datos Personales)</a:t>
            </a:r>
            <a:endParaRPr lang="es-E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Nota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4918" y="876063"/>
            <a:ext cx="8516440" cy="60708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En el año 2015, el total de solicitudes fue de 106,525, de las cuales 96,260 corresponden a solicitudes de información pública y 10,265 a solicitudes de datos personales, ambas capturadas por los Entes Obligados en el </a:t>
            </a:r>
            <a:r>
              <a:rPr lang="es-MX" sz="10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(SICRESI)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La Delegación Tláhuac y el Fideicomiso Público Complejo Ambiental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Xochimilco no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presentaron su informe estadístico de solicitudes de información pública y de datos personales.</a:t>
            </a:r>
            <a:endParaRPr lang="es-ES" sz="10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ejercicio 2014,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el total de solicitudes fue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111,964,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las cuales se distribuyen de la siguiente manera: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104,308 corresponden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7,656 a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05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0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s-MX" sz="10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ejercicio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2013, el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total de solicitudes fue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103,470, las cuales se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distribuyen de la siguiente manera: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97,376 corresponden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6,094 a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05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0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s-MX" sz="105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Consejo Económico y Social de la Ciudad de </a:t>
            </a:r>
            <a:r>
              <a:rPr lang="es-MX" sz="10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México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 y el Fideicomiso Fondo de Apoyo a la Educación y el Empleo de las y los Jóvenes del Distrito Federal no presentaron su informe estadístico de solicitudes de información pública y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datos personales.</a:t>
            </a:r>
            <a:endParaRPr lang="es-MX" sz="10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En el 2012, el total de solicitudes fue de 91,576, mismas que se distribuyen de la siguiente manera: 86,341 corresponden a solicitudes de información pública y 5,235 a solicitudes de datos personales, ambas capturadas por los Entes Obligados en el </a:t>
            </a:r>
            <a:r>
              <a:rPr lang="es-MX" sz="10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SICRESI;</a:t>
            </a:r>
            <a:r>
              <a:rPr lang="es-MX" sz="10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Fideicomiso Central de Abasto de la Ciudad de México y el Fideicomiso Fondo de Apoyo a la Educación y el Empleo de las y los Jóvenes del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Distrito Federal no presentaron su informe estadístico de solicitudes de información pública y de datos personales.</a:t>
            </a:r>
          </a:p>
          <a:p>
            <a:pPr algn="just"/>
            <a:endParaRPr lang="es-MX" sz="10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En el año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2011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el total de solicitudes fue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94,048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y está compuesto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por: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89,610 solicitudes de información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pública y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4,288 solicitudes de datos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personales, ambas capturadas por los Entes Obligados en el </a:t>
            </a:r>
            <a:r>
              <a:rPr lang="es-MX" sz="10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10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más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total de solicitudes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correspondientes al Fideicomiso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se consultó en el Sistema de Reportes Estadísticos INFOMEX II ya que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dicho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Ente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 no capturó sus solicitudes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0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0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Para 2010, la cifra fue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89,571,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y está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compuesta por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86,249 solicitudes de información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pública y 3,128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solicitudes de datos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personales, además de 194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total de solicitudes del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Fideicomiso se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consultó el Sistema de Reportes Estadísticos INFOMEX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II,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ya que dicho Ente público no entregó su informe estadístico de solicitudes de información pública y de datos personales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de 2010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. </a:t>
            </a:r>
            <a:endParaRPr lang="es-MX" sz="10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050" b="1" dirty="0">
                <a:latin typeface="Calibri" pitchFamily="34" charset="0"/>
                <a:cs typeface="Calibri" pitchFamily="34" charset="0"/>
              </a:rPr>
              <a:t>Para el año 2009,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el total de solicitudes fue de 96,233 y está compuesto por: 91,523 solicitudes de información pública y 2,640 solicitudes de datos personales; completan la cifra 390 solicitudes del Fideicomiso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Central de Abasto de la Ciudad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México; 345 solicitudes del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Fideicomiso Museo del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Estanquillo;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830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solicitudes de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la Delegación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Xochimilco (correspondientes al cuarto trimestre de 2009) y 505 solicitudes de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la Universidad Autónoma de la Ciudad de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México. Los datos para estos Entes Obligados se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tomaron del Sistema de Reportes Estadísticos INFOMEX II, ya que dichos Entes públicos NO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presentaron o presentaron incompleto (Delegación Xochimilco) su </a:t>
            </a:r>
            <a:r>
              <a:rPr lang="es-MX" sz="1050" b="1" dirty="0">
                <a:latin typeface="Calibri" pitchFamily="34" charset="0"/>
                <a:cs typeface="Calibri" pitchFamily="34" charset="0"/>
              </a:rPr>
              <a:t>informe estadístico de solicitudes de información pública y de datos personales </a:t>
            </a:r>
            <a:r>
              <a:rPr lang="es-MX" sz="1050" b="1" dirty="0" smtClean="0">
                <a:latin typeface="Calibri" pitchFamily="34" charset="0"/>
                <a:cs typeface="Calibri" pitchFamily="34" charset="0"/>
              </a:rPr>
              <a:t>2009.</a:t>
            </a:r>
            <a:endParaRPr lang="es-MX" sz="105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1.1 Total de solicitudes a los Entes obligados del Distrito Federal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2004 a 2015</a:t>
            </a:r>
          </a:p>
        </p:txBody>
      </p:sp>
      <p:sp>
        <p:nvSpPr>
          <p:cNvPr id="6" name="22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2004-2015: 767,240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7" name="23 Gráfico"/>
          <p:cNvGraphicFramePr/>
          <p:nvPr>
            <p:extLst>
              <p:ext uri="{D42A27DB-BD31-4B8C-83A1-F6EECF244321}">
                <p14:modId xmlns:p14="http://schemas.microsoft.com/office/powerpoint/2010/main" val="3244587695"/>
              </p:ext>
            </p:extLst>
          </p:nvPr>
        </p:nvGraphicFramePr>
        <p:xfrm>
          <a:off x="146854" y="1700808"/>
          <a:ext cx="8856984" cy="427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 CuadroTexto"/>
          <p:cNvSpPr txBox="1"/>
          <p:nvPr/>
        </p:nvSpPr>
        <p:spPr>
          <a:xfrm>
            <a:off x="1969321" y="6047548"/>
            <a:ext cx="88868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187.6%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9" name="9 CuadroTexto"/>
          <p:cNvSpPr txBox="1"/>
          <p:nvPr/>
        </p:nvSpPr>
        <p:spPr>
          <a:xfrm>
            <a:off x="2716641" y="6043354"/>
            <a:ext cx="82851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116.2%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0" name="14 CuadroTexto"/>
          <p:cNvSpPr txBox="1"/>
          <p:nvPr/>
        </p:nvSpPr>
        <p:spPr>
          <a:xfrm>
            <a:off x="3419872" y="6043354"/>
            <a:ext cx="87919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133.8%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1" name="19 CuadroTexto"/>
          <p:cNvSpPr txBox="1"/>
          <p:nvPr/>
        </p:nvSpPr>
        <p:spPr>
          <a:xfrm>
            <a:off x="580986" y="6039160"/>
            <a:ext cx="8055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 2004-2005: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63.6%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2" name="20 CuadroTexto"/>
          <p:cNvSpPr txBox="1"/>
          <p:nvPr/>
        </p:nvSpPr>
        <p:spPr>
          <a:xfrm>
            <a:off x="1242999" y="6043354"/>
            <a:ext cx="90267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2005-2006: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51.9%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4119170" y="6043354"/>
            <a:ext cx="91043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-6.9%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4" name="18 CuadroTexto"/>
          <p:cNvSpPr txBox="1"/>
          <p:nvPr/>
        </p:nvSpPr>
        <p:spPr>
          <a:xfrm>
            <a:off x="4860032" y="6043354"/>
            <a:ext cx="87777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5.0%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5580112" y="6043354"/>
            <a:ext cx="87777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-2.6%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148064" y="5174757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5868144" y="5178003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17"/>
          <p:cNvSpPr/>
          <p:nvPr/>
        </p:nvSpPr>
        <p:spPr>
          <a:xfrm rot="2460000">
            <a:off x="5967864" y="526168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derecha 18"/>
          <p:cNvSpPr/>
          <p:nvPr/>
        </p:nvSpPr>
        <p:spPr>
          <a:xfrm rot="18720000">
            <a:off x="5236127" y="5257251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827584" y="517433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derecha 20"/>
          <p:cNvSpPr/>
          <p:nvPr/>
        </p:nvSpPr>
        <p:spPr>
          <a:xfrm rot="18720000">
            <a:off x="915647" y="525683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1555094" y="5180533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 derecha 22"/>
          <p:cNvSpPr/>
          <p:nvPr/>
        </p:nvSpPr>
        <p:spPr>
          <a:xfrm rot="18720000">
            <a:off x="1643157" y="5263027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2269009" y="5183901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18720000">
            <a:off x="2357072" y="526639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2986834" y="5187668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derecha 26"/>
          <p:cNvSpPr/>
          <p:nvPr/>
        </p:nvSpPr>
        <p:spPr>
          <a:xfrm rot="18720000">
            <a:off x="3074897" y="5270162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3707904" y="5178099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18720000">
            <a:off x="3795967" y="5260593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4427984" y="5178099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30"/>
          <p:cNvSpPr/>
          <p:nvPr/>
        </p:nvSpPr>
        <p:spPr>
          <a:xfrm rot="2460000">
            <a:off x="4527704" y="526177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>
            <a:off x="6588224" y="5185643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erecha 32"/>
          <p:cNvSpPr/>
          <p:nvPr/>
        </p:nvSpPr>
        <p:spPr>
          <a:xfrm rot="18720000">
            <a:off x="6676287" y="5268137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18 CuadroTexto"/>
          <p:cNvSpPr txBox="1"/>
          <p:nvPr/>
        </p:nvSpPr>
        <p:spPr>
          <a:xfrm>
            <a:off x="6300192" y="6043060"/>
            <a:ext cx="87777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13.0%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308304" y="5185643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Flecha derecha 35"/>
          <p:cNvSpPr/>
          <p:nvPr/>
        </p:nvSpPr>
        <p:spPr>
          <a:xfrm rot="18720000">
            <a:off x="7396367" y="5268137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18 CuadroTexto"/>
          <p:cNvSpPr txBox="1"/>
          <p:nvPr/>
        </p:nvSpPr>
        <p:spPr>
          <a:xfrm>
            <a:off x="7020272" y="6042639"/>
            <a:ext cx="87777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2013-2014: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8.2%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39" name="18 CuadroTexto"/>
          <p:cNvSpPr txBox="1"/>
          <p:nvPr/>
        </p:nvSpPr>
        <p:spPr>
          <a:xfrm>
            <a:off x="7741754" y="6044665"/>
            <a:ext cx="87777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5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2014-2015:</a:t>
            </a:r>
          </a:p>
          <a:p>
            <a:pPr algn="ctr"/>
            <a:r>
              <a:rPr lang="es-MX" sz="950" b="1" dirty="0" smtClean="0">
                <a:latin typeface="Calibri" pitchFamily="34" charset="0"/>
              </a:rPr>
              <a:t>-4.9%</a:t>
            </a:r>
            <a:endParaRPr lang="es-ES" sz="950" dirty="0">
              <a:latin typeface="Calibri" pitchFamily="34" charset="0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8028416" y="5168078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Flecha derecha 40"/>
          <p:cNvSpPr/>
          <p:nvPr/>
        </p:nvSpPr>
        <p:spPr>
          <a:xfrm rot="2460000">
            <a:off x="8128136" y="525175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6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  <p:sp>
        <p:nvSpPr>
          <p:cNvPr id="39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1.2 Total de solicitudes por año y mes</a:t>
            </a:r>
          </a:p>
          <a:p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2015</a:t>
            </a:r>
          </a:p>
        </p:txBody>
      </p:sp>
      <p:sp>
        <p:nvSpPr>
          <p:cNvPr id="40" name="8 CuadroTexto"/>
          <p:cNvSpPr txBox="1"/>
          <p:nvPr/>
        </p:nvSpPr>
        <p:spPr>
          <a:xfrm>
            <a:off x="1700233" y="1124744"/>
            <a:ext cx="5729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2006-2015</a:t>
            </a:r>
            <a:r>
              <a:rPr lang="es-MX" sz="1100" b="1" dirty="0">
                <a:latin typeface="Calibri" pitchFamily="34" charset="0"/>
              </a:rPr>
              <a:t>: 760,216</a:t>
            </a:r>
          </a:p>
          <a:p>
            <a:pPr algn="ctr"/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4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728613"/>
              </p:ext>
            </p:extLst>
          </p:nvPr>
        </p:nvGraphicFramePr>
        <p:xfrm>
          <a:off x="214313" y="1386355"/>
          <a:ext cx="8715375" cy="535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0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7673</Words>
  <Application>Microsoft Office PowerPoint</Application>
  <PresentationFormat>Presentación en pantalla (4:3)</PresentationFormat>
  <Paragraphs>3846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Atalo Navarro Ramírez</dc:creator>
  <cp:lastModifiedBy>Andrés Espinosa</cp:lastModifiedBy>
  <cp:revision>433</cp:revision>
  <cp:lastPrinted>2016-02-12T20:45:17Z</cp:lastPrinted>
  <dcterms:created xsi:type="dcterms:W3CDTF">2009-04-14T16:15:20Z</dcterms:created>
  <dcterms:modified xsi:type="dcterms:W3CDTF">2016-02-17T16:47:50Z</dcterms:modified>
</cp:coreProperties>
</file>